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6" r:id="rId4"/>
    <p:sldId id="259" r:id="rId5"/>
    <p:sldId id="261" r:id="rId6"/>
    <p:sldId id="260" r:id="rId7"/>
    <p:sldId id="270" r:id="rId8"/>
    <p:sldId id="267" r:id="rId9"/>
    <p:sldId id="269" r:id="rId10"/>
    <p:sldId id="262" r:id="rId11"/>
  </p:sldIdLst>
  <p:sldSz cx="12192000" cy="6858000"/>
  <p:notesSz cx="7004050" cy="92900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06" autoAdjust="0"/>
    <p:restoredTop sz="94660"/>
  </p:normalViewPr>
  <p:slideViewPr>
    <p:cSldViewPr snapToGrid="0">
      <p:cViewPr varScale="1">
        <p:scale>
          <a:sx n="99" d="100"/>
          <a:sy n="99" d="100"/>
        </p:scale>
        <p:origin x="90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84C45-F403-4CE3-B300-2B4FD3A84551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2C9D0-0194-43BF-8BF3-F2E323AC4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593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84C45-F403-4CE3-B300-2B4FD3A84551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2C9D0-0194-43BF-8BF3-F2E323AC4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4020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84C45-F403-4CE3-B300-2B4FD3A84551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2C9D0-0194-43BF-8BF3-F2E323AC4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1737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84C45-F403-4CE3-B300-2B4FD3A84551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2C9D0-0194-43BF-8BF3-F2E323AC4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678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84C45-F403-4CE3-B300-2B4FD3A84551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2C9D0-0194-43BF-8BF3-F2E323AC4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479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84C45-F403-4CE3-B300-2B4FD3A84551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2C9D0-0194-43BF-8BF3-F2E323AC4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738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84C45-F403-4CE3-B300-2B4FD3A84551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2C9D0-0194-43BF-8BF3-F2E323AC4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9929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84C45-F403-4CE3-B300-2B4FD3A84551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2C9D0-0194-43BF-8BF3-F2E323AC4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227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84C45-F403-4CE3-B300-2B4FD3A84551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2C9D0-0194-43BF-8BF3-F2E323AC4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4471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84C45-F403-4CE3-B300-2B4FD3A84551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2C9D0-0194-43BF-8BF3-F2E323AC4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444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84C45-F403-4CE3-B300-2B4FD3A84551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2C9D0-0194-43BF-8BF3-F2E323AC4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853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B84C45-F403-4CE3-B300-2B4FD3A84551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92C9D0-0194-43BF-8BF3-F2E323AC4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240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120587"/>
            <a:ext cx="9144000" cy="2283433"/>
          </a:xfrm>
        </p:spPr>
        <p:txBody>
          <a:bodyPr>
            <a:normAutofit/>
          </a:bodyPr>
          <a:lstStyle/>
          <a:p>
            <a:r>
              <a:rPr lang="en-US" sz="4500" dirty="0">
                <a:solidFill>
                  <a:srgbClr val="002060"/>
                </a:solidFill>
                <a:latin typeface="High Tower Text" panose="02040502050506030303" pitchFamily="18" charset="0"/>
              </a:rPr>
              <a:t>2026 Annual Forum and Vendor Trade Show</a:t>
            </a:r>
          </a:p>
          <a:p>
            <a:r>
              <a:rPr lang="en-US" sz="4000" b="1" dirty="0">
                <a:solidFill>
                  <a:srgbClr val="002060"/>
                </a:solidFill>
                <a:latin typeface="High Tower Text" panose="02040502050506030303" pitchFamily="18" charset="0"/>
              </a:rPr>
              <a:t>Sponsorship Opportunities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3372" y="1292061"/>
            <a:ext cx="5265255" cy="2195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48386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901948" cy="127417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Silent Auction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Each year proceeds from the Silent Auction are used for scholarships awarded to the members.  Members, vendors, and community members interested in supporting the certification scholarship may do so by: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dirty="0"/>
              <a:t>Contributing a monetary donation to the scholarship fund;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dirty="0"/>
              <a:t>Donating a gift to the annual silent auction held each year during our annual Professional Development Forum and Trade Show; or by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dirty="0"/>
              <a:t>Participating in the auction.</a:t>
            </a:r>
          </a:p>
          <a:p>
            <a:pPr>
              <a:buFont typeface="Wingdings" panose="05000000000000000000" pitchFamily="2" charset="2"/>
              <a:buChar char="v"/>
            </a:pPr>
            <a:endParaRPr lang="en-US" dirty="0"/>
          </a:p>
          <a:p>
            <a:pPr marL="0" indent="0" algn="ctr">
              <a:buNone/>
            </a:pPr>
            <a:r>
              <a:rPr lang="en-US" sz="1900" dirty="0"/>
              <a:t>*Those interested in contributing may do so by emailing certification@scagpo.org.</a:t>
            </a:r>
          </a:p>
        </p:txBody>
      </p:sp>
    </p:spTree>
    <p:extLst>
      <p:ext uri="{BB962C8B-B14F-4D97-AF65-F5344CB8AC3E}">
        <p14:creationId xmlns:p14="http://schemas.microsoft.com/office/powerpoint/2010/main" val="12967958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8865"/>
            <a:ext cx="1476375" cy="648240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676525" y="393701"/>
            <a:ext cx="7983124" cy="393404"/>
          </a:xfrm>
        </p:spPr>
        <p:txBody>
          <a:bodyPr>
            <a:normAutofit/>
          </a:bodyPr>
          <a:lstStyle/>
          <a:p>
            <a:pPr algn="ctr"/>
            <a:r>
              <a:rPr lang="en-US" sz="2000" b="1" dirty="0">
                <a:latin typeface="+mn-lt"/>
              </a:rPr>
              <a:t>Trade Show Sponsorship and Booth Registration Levels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42663810"/>
              </p:ext>
            </p:extLst>
          </p:nvPr>
        </p:nvGraphicFramePr>
        <p:xfrm>
          <a:off x="271462" y="1018456"/>
          <a:ext cx="11210296" cy="5023514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273995">
                  <a:extLst>
                    <a:ext uri="{9D8B030D-6E8A-4147-A177-3AD203B41FA5}">
                      <a16:colId xmlns:a16="http://schemas.microsoft.com/office/drawing/2014/main" val="3886099977"/>
                    </a:ext>
                  </a:extLst>
                </a:gridCol>
                <a:gridCol w="1319841">
                  <a:extLst>
                    <a:ext uri="{9D8B030D-6E8A-4147-A177-3AD203B41FA5}">
                      <a16:colId xmlns:a16="http://schemas.microsoft.com/office/drawing/2014/main" val="2065910051"/>
                    </a:ext>
                  </a:extLst>
                </a:gridCol>
                <a:gridCol w="1302589">
                  <a:extLst>
                    <a:ext uri="{9D8B030D-6E8A-4147-A177-3AD203B41FA5}">
                      <a16:colId xmlns:a16="http://schemas.microsoft.com/office/drawing/2014/main" val="2846455543"/>
                    </a:ext>
                  </a:extLst>
                </a:gridCol>
                <a:gridCol w="1595887">
                  <a:extLst>
                    <a:ext uri="{9D8B030D-6E8A-4147-A177-3AD203B41FA5}">
                      <a16:colId xmlns:a16="http://schemas.microsoft.com/office/drawing/2014/main" val="2674910753"/>
                    </a:ext>
                  </a:extLst>
                </a:gridCol>
                <a:gridCol w="1104181">
                  <a:extLst>
                    <a:ext uri="{9D8B030D-6E8A-4147-A177-3AD203B41FA5}">
                      <a16:colId xmlns:a16="http://schemas.microsoft.com/office/drawing/2014/main" val="997919192"/>
                    </a:ext>
                  </a:extLst>
                </a:gridCol>
                <a:gridCol w="1339160">
                  <a:extLst>
                    <a:ext uri="{9D8B030D-6E8A-4147-A177-3AD203B41FA5}">
                      <a16:colId xmlns:a16="http://schemas.microsoft.com/office/drawing/2014/main" val="2386235330"/>
                    </a:ext>
                  </a:extLst>
                </a:gridCol>
                <a:gridCol w="1274643">
                  <a:extLst>
                    <a:ext uri="{9D8B030D-6E8A-4147-A177-3AD203B41FA5}">
                      <a16:colId xmlns:a16="http://schemas.microsoft.com/office/drawing/2014/main" val="1945779060"/>
                    </a:ext>
                  </a:extLst>
                </a:gridCol>
              </a:tblGrid>
              <a:tr h="4191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 Benefit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Platinum ($5,000.00)</a:t>
                      </a:r>
                    </a:p>
                    <a:p>
                      <a:pPr algn="ctr"/>
                      <a:r>
                        <a:rPr lang="en-US" sz="1200" dirty="0"/>
                        <a:t>Sponsorship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Gold</a:t>
                      </a:r>
                    </a:p>
                    <a:p>
                      <a:pPr algn="ctr"/>
                      <a:r>
                        <a:rPr lang="en-US" sz="1200" dirty="0"/>
                        <a:t> ($3,700.00)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Sponsorship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Silver</a:t>
                      </a:r>
                    </a:p>
                    <a:p>
                      <a:pPr algn="ctr"/>
                      <a:r>
                        <a:rPr lang="en-US" sz="1200" dirty="0"/>
                        <a:t> ($2,800.00)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Sponsorship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Bronze ($1,700.00)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Sponsorship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Standard Double ($1,600.00)</a:t>
                      </a:r>
                    </a:p>
                    <a:p>
                      <a:pPr algn="ctr"/>
                      <a:r>
                        <a:rPr lang="en-US" sz="1200" dirty="0"/>
                        <a:t>Booth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Standard </a:t>
                      </a:r>
                    </a:p>
                    <a:p>
                      <a:pPr algn="ctr"/>
                      <a:r>
                        <a:rPr lang="en-US" sz="1200" dirty="0"/>
                        <a:t>($750.00)</a:t>
                      </a:r>
                    </a:p>
                    <a:p>
                      <a:pPr algn="ctr"/>
                      <a:r>
                        <a:rPr lang="en-US" sz="1200" dirty="0"/>
                        <a:t>Booth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868329"/>
                  </a:ext>
                </a:extLst>
              </a:tr>
              <a:tr h="297209">
                <a:tc>
                  <a:txBody>
                    <a:bodyPr/>
                    <a:lstStyle/>
                    <a:p>
                      <a:r>
                        <a:rPr lang="en-US" sz="1200" dirty="0"/>
                        <a:t>Booth: piped</a:t>
                      </a:r>
                      <a:r>
                        <a:rPr lang="en-US" sz="1200" baseline="0" dirty="0"/>
                        <a:t> &amp; draped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7299958"/>
                  </a:ext>
                </a:extLst>
              </a:tr>
              <a:tr h="240059">
                <a:tc>
                  <a:txBody>
                    <a:bodyPr/>
                    <a:lstStyle/>
                    <a:p>
                      <a:r>
                        <a:rPr lang="en-US" sz="1200" dirty="0"/>
                        <a:t>Table with skirt and cover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6176692"/>
                  </a:ext>
                </a:extLst>
              </a:tr>
              <a:tr h="249584">
                <a:tc>
                  <a:txBody>
                    <a:bodyPr/>
                    <a:lstStyle/>
                    <a:p>
                      <a:r>
                        <a:rPr lang="en-US" sz="1200" dirty="0"/>
                        <a:t>Chairs in booth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8241003"/>
                  </a:ext>
                </a:extLst>
              </a:tr>
              <a:tr h="325784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Sign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with company name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2784091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Tickets for the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social event(s)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4797226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Networking luncheon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5607435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r>
                        <a:rPr lang="en-US" sz="1200" dirty="0"/>
                        <a:t>Special acknowledgement</a:t>
                      </a:r>
                      <a:r>
                        <a:rPr lang="en-US" sz="1200" baseline="0" dirty="0"/>
                        <a:t> through-out the forum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2453122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r>
                        <a:rPr lang="en-US" sz="1200" dirty="0"/>
                        <a:t>Signage through-out</a:t>
                      </a:r>
                      <a:r>
                        <a:rPr lang="en-US" sz="1200" baseline="0" dirty="0"/>
                        <a:t> the conference area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8302863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r>
                        <a:rPr lang="en-US" sz="1200" dirty="0"/>
                        <a:t>Prominent</a:t>
                      </a:r>
                      <a:r>
                        <a:rPr lang="en-US" sz="1200" baseline="0" dirty="0"/>
                        <a:t> space in exhibit hall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1434877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r>
                        <a:rPr lang="en-US" sz="1200" dirty="0"/>
                        <a:t>Company logo on website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5245070"/>
                  </a:ext>
                </a:extLst>
              </a:tr>
              <a:tr h="276225">
                <a:tc>
                  <a:txBody>
                    <a:bodyPr/>
                    <a:lstStyle/>
                    <a:p>
                      <a:r>
                        <a:rPr lang="en-US" sz="1200" dirty="0"/>
                        <a:t>Dedicated 20-minute</a:t>
                      </a:r>
                      <a:r>
                        <a:rPr lang="en-US" sz="1200" baseline="0" dirty="0"/>
                        <a:t> presentation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Yes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9433986"/>
                  </a:ext>
                </a:extLst>
              </a:tr>
              <a:tr h="352425">
                <a:tc>
                  <a:txBody>
                    <a:bodyPr/>
                    <a:lstStyle/>
                    <a:p>
                      <a:r>
                        <a:rPr lang="en-US" sz="1200" dirty="0"/>
                        <a:t>Full page advertisement in</a:t>
                      </a:r>
                      <a:r>
                        <a:rPr lang="en-US" sz="1200" baseline="0" dirty="0"/>
                        <a:t> the program book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4789914"/>
                  </a:ext>
                </a:extLst>
              </a:tr>
              <a:tr h="276225">
                <a:tc>
                  <a:txBody>
                    <a:bodyPr/>
                    <a:lstStyle/>
                    <a:p>
                      <a:r>
                        <a:rPr lang="en-US" sz="1200" dirty="0"/>
                        <a:t>Half page advertisement</a:t>
                      </a:r>
                      <a:r>
                        <a:rPr lang="en-US" sz="1200" baseline="0" dirty="0"/>
                        <a:t> in the program book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6642878"/>
                  </a:ext>
                </a:extLst>
              </a:tr>
              <a:tr h="352425">
                <a:tc>
                  <a:txBody>
                    <a:bodyPr/>
                    <a:lstStyle/>
                    <a:p>
                      <a:r>
                        <a:rPr lang="en-US" sz="1200" dirty="0"/>
                        <a:t>Quarter page advertisement in the program</a:t>
                      </a:r>
                      <a:r>
                        <a:rPr lang="en-US" sz="1200" baseline="0" dirty="0"/>
                        <a:t> book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95443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72013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75709" y="365125"/>
            <a:ext cx="7693891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PLATINUM SPONSORSHIPS</a:t>
            </a:r>
            <a:br>
              <a:rPr lang="en-US" dirty="0"/>
            </a:br>
            <a:r>
              <a:rPr lang="en-US" sz="2800" dirty="0"/>
              <a:t>$5,000.00</a:t>
            </a:r>
            <a:br>
              <a:rPr lang="en-US" sz="2800" dirty="0"/>
            </a:br>
            <a:r>
              <a:rPr lang="en-US" sz="2200" b="1" dirty="0"/>
              <a:t>This sponsorship includes a 20-minute presentation to the membership.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8865"/>
            <a:ext cx="2901948" cy="1274174"/>
          </a:xfrm>
          <a:prstGeom prst="rect">
            <a:avLst/>
          </a:prstGeom>
        </p:spPr>
      </p:pic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21346361"/>
              </p:ext>
            </p:extLst>
          </p:nvPr>
        </p:nvGraphicFramePr>
        <p:xfrm>
          <a:off x="773546" y="2546061"/>
          <a:ext cx="10515600" cy="2595880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4626590">
                  <a:extLst>
                    <a:ext uri="{9D8B030D-6E8A-4147-A177-3AD203B41FA5}">
                      <a16:colId xmlns:a16="http://schemas.microsoft.com/office/drawing/2014/main" val="1745752191"/>
                    </a:ext>
                  </a:extLst>
                </a:gridCol>
                <a:gridCol w="5889010">
                  <a:extLst>
                    <a:ext uri="{9D8B030D-6E8A-4147-A177-3AD203B41FA5}">
                      <a16:colId xmlns:a16="http://schemas.microsoft.com/office/drawing/2014/main" val="253238839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SPONSORSHIPS INCLUDES: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98132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2-  Isle</a:t>
                      </a:r>
                      <a:r>
                        <a:rPr lang="en-US" baseline="0" dirty="0">
                          <a:solidFill>
                            <a:schemeClr val="tx1"/>
                          </a:solidFill>
                        </a:rPr>
                        <a:t> End </a:t>
                      </a: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Booths: piped &amp; draped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Sign with company name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93198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2- Tables with skirts and covers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Special acknowledgement through-out the forum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31424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6- Chairs in booth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Signage</a:t>
                      </a:r>
                      <a:r>
                        <a:rPr lang="en-US" baseline="0" dirty="0"/>
                        <a:t> through-out the conference area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51821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6- Tickets</a:t>
                      </a:r>
                      <a:r>
                        <a:rPr lang="en-US" baseline="0" dirty="0"/>
                        <a:t> for the social events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Prominent</a:t>
                      </a:r>
                      <a:r>
                        <a:rPr lang="en-US" baseline="0" dirty="0"/>
                        <a:t> space in the exhibit hall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09212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6- Tickets</a:t>
                      </a:r>
                      <a:r>
                        <a:rPr lang="en-US" baseline="0" dirty="0"/>
                        <a:t> Networking luncheon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Company</a:t>
                      </a:r>
                      <a:r>
                        <a:rPr lang="en-US" baseline="0" dirty="0"/>
                        <a:t> logo on SCAGPO website for one year </a:t>
                      </a:r>
                      <a:r>
                        <a:rPr lang="en-US" sz="1100" baseline="0" dirty="0"/>
                        <a:t>(beginning in January)</a:t>
                      </a:r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34181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Full page advertisement in the program book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9245390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781175" y="5998822"/>
            <a:ext cx="8039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*Sponsors will choose booth location in order of sponsorship level and registration date.*</a:t>
            </a:r>
          </a:p>
          <a:p>
            <a:pPr algn="ctr"/>
            <a:r>
              <a:rPr lang="en-US" sz="1400" dirty="0"/>
              <a:t>*Additional guest pass- $200.00</a:t>
            </a:r>
          </a:p>
        </p:txBody>
      </p:sp>
    </p:spTree>
    <p:extLst>
      <p:ext uri="{BB962C8B-B14F-4D97-AF65-F5344CB8AC3E}">
        <p14:creationId xmlns:p14="http://schemas.microsoft.com/office/powerpoint/2010/main" val="6981348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75709" y="365125"/>
            <a:ext cx="7693891" cy="1325563"/>
          </a:xfrm>
        </p:spPr>
        <p:txBody>
          <a:bodyPr/>
          <a:lstStyle/>
          <a:p>
            <a:pPr algn="ctr"/>
            <a:r>
              <a:rPr lang="en-US" b="1" dirty="0"/>
              <a:t>GOLD SPONSORSHIPS</a:t>
            </a:r>
            <a:br>
              <a:rPr lang="en-US" dirty="0"/>
            </a:br>
            <a:r>
              <a:rPr lang="en-US" sz="2800" dirty="0"/>
              <a:t>$3,700.00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8865"/>
            <a:ext cx="2901948" cy="1274174"/>
          </a:xfrm>
          <a:prstGeom prst="rect">
            <a:avLst/>
          </a:prstGeom>
        </p:spPr>
      </p:pic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84197164"/>
              </p:ext>
            </p:extLst>
          </p:nvPr>
        </p:nvGraphicFramePr>
        <p:xfrm>
          <a:off x="773546" y="2546061"/>
          <a:ext cx="10515600" cy="2595880"/>
        </p:xfrm>
        <a:graphic>
          <a:graphicData uri="http://schemas.openxmlformats.org/drawingml/2006/table">
            <a:tbl>
              <a:tblPr firstRow="1" bandRow="1">
                <a:tableStyleId>{EB9631B5-78F2-41C9-869B-9F39066F8104}</a:tableStyleId>
              </a:tblPr>
              <a:tblGrid>
                <a:gridCol w="4602018">
                  <a:extLst>
                    <a:ext uri="{9D8B030D-6E8A-4147-A177-3AD203B41FA5}">
                      <a16:colId xmlns:a16="http://schemas.microsoft.com/office/drawing/2014/main" val="1745752191"/>
                    </a:ext>
                  </a:extLst>
                </a:gridCol>
                <a:gridCol w="5913582">
                  <a:extLst>
                    <a:ext uri="{9D8B030D-6E8A-4147-A177-3AD203B41FA5}">
                      <a16:colId xmlns:a16="http://schemas.microsoft.com/office/drawing/2014/main" val="253238839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SPONSORSHIPS INCLUDES: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98132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2- Booths: piped &amp; draped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Sign with company name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93198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2- Tables with skirts and covers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Special acknowledgement through-out the forum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31424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4- Chairs in booth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Signage</a:t>
                      </a:r>
                      <a:r>
                        <a:rPr lang="en-US" baseline="0" dirty="0"/>
                        <a:t> through-out the conference area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51821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4- Tickets</a:t>
                      </a:r>
                      <a:r>
                        <a:rPr lang="en-US" baseline="0" dirty="0"/>
                        <a:t> for the social events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Prominent</a:t>
                      </a:r>
                      <a:r>
                        <a:rPr lang="en-US" baseline="0" dirty="0"/>
                        <a:t> space in the exhibit hall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09212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4- Tickets</a:t>
                      </a:r>
                      <a:r>
                        <a:rPr lang="en-US" baseline="0" dirty="0"/>
                        <a:t> for the Networking luncheon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Company</a:t>
                      </a:r>
                      <a:r>
                        <a:rPr lang="en-US" baseline="0" dirty="0"/>
                        <a:t> logo on SCAGPO website for one year </a:t>
                      </a:r>
                      <a:r>
                        <a:rPr lang="en-US" sz="1100" baseline="0" dirty="0"/>
                        <a:t>(beginning in January)</a:t>
                      </a:r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34181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Half page advertisement in the program book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9245390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781175" y="5998822"/>
            <a:ext cx="8039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*Sponsors will choose booth location in order of sponsorship level and registration date.*</a:t>
            </a:r>
          </a:p>
          <a:p>
            <a:pPr algn="ctr"/>
            <a:r>
              <a:rPr lang="en-US" sz="1400" dirty="0"/>
              <a:t>*Additional guest pass- $200.00</a:t>
            </a:r>
          </a:p>
        </p:txBody>
      </p:sp>
    </p:spTree>
    <p:extLst>
      <p:ext uri="{BB962C8B-B14F-4D97-AF65-F5344CB8AC3E}">
        <p14:creationId xmlns:p14="http://schemas.microsoft.com/office/powerpoint/2010/main" val="24513824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75709" y="365125"/>
            <a:ext cx="7693891" cy="1325563"/>
          </a:xfrm>
        </p:spPr>
        <p:txBody>
          <a:bodyPr>
            <a:normAutofit/>
          </a:bodyPr>
          <a:lstStyle/>
          <a:p>
            <a:pPr algn="ctr"/>
            <a:r>
              <a:rPr lang="en-US" b="1" dirty="0"/>
              <a:t>SILVER SPONSORSHIPS</a:t>
            </a:r>
            <a:br>
              <a:rPr lang="en-US" dirty="0"/>
            </a:br>
            <a:r>
              <a:rPr lang="en-US" sz="2800" dirty="0"/>
              <a:t>$2,800.00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8865"/>
            <a:ext cx="2901948" cy="1274174"/>
          </a:xfrm>
          <a:prstGeom prst="rect">
            <a:avLst/>
          </a:prstGeom>
        </p:spPr>
      </p:pic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95025261"/>
              </p:ext>
            </p:extLst>
          </p:nvPr>
        </p:nvGraphicFramePr>
        <p:xfrm>
          <a:off x="773546" y="2546061"/>
          <a:ext cx="10515600" cy="2758440"/>
        </p:xfrm>
        <a:graphic>
          <a:graphicData uri="http://schemas.openxmlformats.org/drawingml/2006/table">
            <a:tbl>
              <a:tblPr firstRow="1" bandRow="1">
                <a:tableStyleId>{EB9631B5-78F2-41C9-869B-9F39066F8104}</a:tableStyleId>
              </a:tblPr>
              <a:tblGrid>
                <a:gridCol w="4980273">
                  <a:extLst>
                    <a:ext uri="{9D8B030D-6E8A-4147-A177-3AD203B41FA5}">
                      <a16:colId xmlns:a16="http://schemas.microsoft.com/office/drawing/2014/main" val="1745752191"/>
                    </a:ext>
                  </a:extLst>
                </a:gridCol>
                <a:gridCol w="5535327">
                  <a:extLst>
                    <a:ext uri="{9D8B030D-6E8A-4147-A177-3AD203B41FA5}">
                      <a16:colId xmlns:a16="http://schemas.microsoft.com/office/drawing/2014/main" val="253238839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SPONSORSHIPS INCLUDES: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98132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1- Booth: 6’ x 10’ piped</a:t>
                      </a:r>
                      <a:r>
                        <a:rPr lang="en-US" baseline="0" dirty="0"/>
                        <a:t> </a:t>
                      </a:r>
                      <a:r>
                        <a:rPr lang="en-US" dirty="0"/>
                        <a:t>&amp; draped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Sign with company name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93198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1- Table with skirt and cover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Special acknowledgement through-out the forum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31424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3- Chairs in booth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Signage</a:t>
                      </a:r>
                      <a:r>
                        <a:rPr lang="en-US" baseline="0" dirty="0"/>
                        <a:t> through-out the conference area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51821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3- Tickets</a:t>
                      </a:r>
                      <a:r>
                        <a:rPr lang="en-US" baseline="0" dirty="0"/>
                        <a:t> for the social events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Prominent</a:t>
                      </a:r>
                      <a:r>
                        <a:rPr lang="en-US" baseline="0" dirty="0"/>
                        <a:t> space in the exhibit hall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09212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3- Tickets</a:t>
                      </a:r>
                      <a:r>
                        <a:rPr lang="en-US" baseline="0" dirty="0"/>
                        <a:t> for the Networking luncheon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Company</a:t>
                      </a:r>
                      <a:r>
                        <a:rPr lang="en-US" baseline="0" dirty="0"/>
                        <a:t> logo on SCAGPO website for one year </a:t>
                      </a:r>
                      <a:r>
                        <a:rPr lang="en-US" sz="1100" baseline="0" dirty="0"/>
                        <a:t>(beginning in January)</a:t>
                      </a:r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34181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Quarter page advertisement in the program book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9245390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781175" y="5998822"/>
            <a:ext cx="8039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*Sponsors will choose booth location in order of sponsorship level and registration date.*</a:t>
            </a:r>
          </a:p>
          <a:p>
            <a:pPr algn="ctr"/>
            <a:r>
              <a:rPr lang="en-US" sz="1400" dirty="0"/>
              <a:t>*Additional guest pass- $200.00</a:t>
            </a:r>
          </a:p>
        </p:txBody>
      </p:sp>
    </p:spTree>
    <p:extLst>
      <p:ext uri="{BB962C8B-B14F-4D97-AF65-F5344CB8AC3E}">
        <p14:creationId xmlns:p14="http://schemas.microsoft.com/office/powerpoint/2010/main" val="14046676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75709" y="365125"/>
            <a:ext cx="7693891" cy="1325563"/>
          </a:xfrm>
        </p:spPr>
        <p:txBody>
          <a:bodyPr/>
          <a:lstStyle/>
          <a:p>
            <a:pPr algn="ctr"/>
            <a:r>
              <a:rPr lang="en-US" b="1" dirty="0"/>
              <a:t>BRONZE SPONSORSHIPS</a:t>
            </a:r>
            <a:br>
              <a:rPr lang="en-US" dirty="0"/>
            </a:br>
            <a:r>
              <a:rPr lang="en-US" sz="2800" dirty="0"/>
              <a:t>$1,700.00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8865"/>
            <a:ext cx="2901948" cy="1274174"/>
          </a:xfrm>
          <a:prstGeom prst="rect">
            <a:avLst/>
          </a:prstGeom>
        </p:spPr>
      </p:pic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11958143"/>
              </p:ext>
            </p:extLst>
          </p:nvPr>
        </p:nvGraphicFramePr>
        <p:xfrm>
          <a:off x="773546" y="2546061"/>
          <a:ext cx="10515600" cy="2758440"/>
        </p:xfrm>
        <a:graphic>
          <a:graphicData uri="http://schemas.openxmlformats.org/drawingml/2006/table">
            <a:tbl>
              <a:tblPr firstRow="1" bandRow="1">
                <a:tableStyleId>{EB9631B5-78F2-41C9-869B-9F39066F8104}</a:tableStyleId>
              </a:tblPr>
              <a:tblGrid>
                <a:gridCol w="4842250">
                  <a:extLst>
                    <a:ext uri="{9D8B030D-6E8A-4147-A177-3AD203B41FA5}">
                      <a16:colId xmlns:a16="http://schemas.microsoft.com/office/drawing/2014/main" val="1745752191"/>
                    </a:ext>
                  </a:extLst>
                </a:gridCol>
                <a:gridCol w="5673350">
                  <a:extLst>
                    <a:ext uri="{9D8B030D-6E8A-4147-A177-3AD203B41FA5}">
                      <a16:colId xmlns:a16="http://schemas.microsoft.com/office/drawing/2014/main" val="253238839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SPONSORSHIPS INCLUDES:</a:t>
                      </a:r>
                    </a:p>
                  </a:txBody>
                  <a:tcPr>
                    <a:solidFill>
                      <a:schemeClr val="accent4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98132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1- Booth: piped &amp; draped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Sign with company name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93198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1- Table with a skirt and cover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Special acknowledgement through-out the forum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31424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2- Chairs in the booth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Signage</a:t>
                      </a:r>
                      <a:r>
                        <a:rPr lang="en-US" baseline="0" dirty="0"/>
                        <a:t> through-out the conference area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51821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2- Tickets</a:t>
                      </a:r>
                      <a:r>
                        <a:rPr lang="en-US" baseline="0" dirty="0"/>
                        <a:t> for the social events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Prominent</a:t>
                      </a:r>
                      <a:r>
                        <a:rPr lang="en-US" baseline="0" dirty="0"/>
                        <a:t> space in the exhibit hall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09212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2- Tickets</a:t>
                      </a:r>
                      <a:r>
                        <a:rPr lang="en-US" baseline="0" dirty="0"/>
                        <a:t> for the Networking luncheon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Company</a:t>
                      </a:r>
                      <a:r>
                        <a:rPr lang="en-US" baseline="0" dirty="0"/>
                        <a:t> logo on SCAGPO website for one year </a:t>
                      </a:r>
                      <a:r>
                        <a:rPr lang="en-US" sz="1100" baseline="0" dirty="0"/>
                        <a:t>(beginning in January)</a:t>
                      </a:r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34181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Quarter page advertisement in the program book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9245390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781175" y="5998822"/>
            <a:ext cx="8039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*Sponsors will choose booth location in order of sponsorship level and registration date.*</a:t>
            </a:r>
          </a:p>
          <a:p>
            <a:pPr algn="ctr"/>
            <a:r>
              <a:rPr lang="en-US" sz="1400" dirty="0"/>
              <a:t>*Additional guest pass- $200.00</a:t>
            </a:r>
          </a:p>
        </p:txBody>
      </p:sp>
    </p:spTree>
    <p:extLst>
      <p:ext uri="{BB962C8B-B14F-4D97-AF65-F5344CB8AC3E}">
        <p14:creationId xmlns:p14="http://schemas.microsoft.com/office/powerpoint/2010/main" val="3150800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7E33C2-5381-8382-6C0B-9DCF5EEDEA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8C9186-BC8D-5F95-AB16-0EF3C1902D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75709" y="365125"/>
            <a:ext cx="7693891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STANDARD DOUBLE BOOTH REGISTRATION</a:t>
            </a:r>
            <a:br>
              <a:rPr lang="en-US" dirty="0"/>
            </a:br>
            <a:r>
              <a:rPr lang="en-US" sz="2800" dirty="0"/>
              <a:t>$1,600.00</a:t>
            </a:r>
            <a:br>
              <a:rPr lang="en-US" sz="2800" dirty="0"/>
            </a:br>
            <a:endParaRPr lang="en-US" sz="18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F2DF12D-AB93-A776-4AA0-BFCA781EFD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8865"/>
            <a:ext cx="2901948" cy="1274174"/>
          </a:xfrm>
          <a:prstGeom prst="rect">
            <a:avLst/>
          </a:prstGeom>
        </p:spPr>
      </p:pic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9515859C-4382-257A-3A2A-4BFE45D9882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24455602"/>
              </p:ext>
            </p:extLst>
          </p:nvPr>
        </p:nvGraphicFramePr>
        <p:xfrm>
          <a:off x="4005262" y="2530254"/>
          <a:ext cx="4602018" cy="2598750"/>
        </p:xfrm>
        <a:graphic>
          <a:graphicData uri="http://schemas.openxmlformats.org/drawingml/2006/table">
            <a:tbl>
              <a:tblPr firstRow="1" bandRow="1">
                <a:tableStyleId>{EB9631B5-78F2-41C9-869B-9F39066F8104}</a:tableStyleId>
              </a:tblPr>
              <a:tblGrid>
                <a:gridCol w="4602018">
                  <a:extLst>
                    <a:ext uri="{9D8B030D-6E8A-4147-A177-3AD203B41FA5}">
                      <a16:colId xmlns:a16="http://schemas.microsoft.com/office/drawing/2014/main" val="1745752191"/>
                    </a:ext>
                  </a:extLst>
                </a:gridCol>
              </a:tblGrid>
              <a:tr h="37125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SPONSORSHIPS INCLUDES:</a:t>
                      </a:r>
                    </a:p>
                  </a:txBody>
                  <a:tcPr>
                    <a:solidFill>
                      <a:schemeClr val="accent4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9813245"/>
                  </a:ext>
                </a:extLst>
              </a:tr>
              <a:tr h="37125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2- Booth: pipe &amp; draped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9319894"/>
                  </a:ext>
                </a:extLst>
              </a:tr>
              <a:tr h="37125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2- Table with skirt and cover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3142478"/>
                  </a:ext>
                </a:extLst>
              </a:tr>
              <a:tr h="37125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3- Chairs in the booth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5182147"/>
                  </a:ext>
                </a:extLst>
              </a:tr>
              <a:tr h="37125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3- Tickets</a:t>
                      </a:r>
                      <a:r>
                        <a:rPr lang="en-US" baseline="0" dirty="0"/>
                        <a:t> for the social events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0921283"/>
                  </a:ext>
                </a:extLst>
              </a:tr>
              <a:tr h="37125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3- Tickets</a:t>
                      </a:r>
                      <a:r>
                        <a:rPr lang="en-US" baseline="0" dirty="0"/>
                        <a:t> for the Networking luncheon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3418126"/>
                  </a:ext>
                </a:extLst>
              </a:tr>
              <a:tr h="37125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Sign with company name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9245390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DCF85DC9-DEF8-D944-2F47-9501073B491E}"/>
              </a:ext>
            </a:extLst>
          </p:cNvPr>
          <p:cNvSpPr txBox="1"/>
          <p:nvPr/>
        </p:nvSpPr>
        <p:spPr>
          <a:xfrm>
            <a:off x="1781175" y="5998822"/>
            <a:ext cx="8039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*Ability to choose your location after corporate sponsors have been placed.</a:t>
            </a:r>
          </a:p>
          <a:p>
            <a:pPr algn="ctr"/>
            <a:r>
              <a:rPr lang="en-US" sz="1400" dirty="0"/>
              <a:t>*Additional guest pass- $200.00</a:t>
            </a:r>
          </a:p>
        </p:txBody>
      </p:sp>
    </p:spTree>
    <p:extLst>
      <p:ext uri="{BB962C8B-B14F-4D97-AF65-F5344CB8AC3E}">
        <p14:creationId xmlns:p14="http://schemas.microsoft.com/office/powerpoint/2010/main" val="15197513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75709" y="365125"/>
            <a:ext cx="7693891" cy="1325563"/>
          </a:xfrm>
        </p:spPr>
        <p:txBody>
          <a:bodyPr/>
          <a:lstStyle/>
          <a:p>
            <a:pPr algn="ctr"/>
            <a:r>
              <a:rPr lang="en-US" b="1" dirty="0"/>
              <a:t>STANDARD BOOTH REGISTRATION</a:t>
            </a:r>
            <a:br>
              <a:rPr lang="en-US" dirty="0"/>
            </a:br>
            <a:r>
              <a:rPr lang="en-US" sz="2800" dirty="0"/>
              <a:t>$750.00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8865"/>
            <a:ext cx="2901948" cy="1274174"/>
          </a:xfrm>
          <a:prstGeom prst="rect">
            <a:avLst/>
          </a:prstGeom>
        </p:spPr>
      </p:pic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75383919"/>
              </p:ext>
            </p:extLst>
          </p:nvPr>
        </p:nvGraphicFramePr>
        <p:xfrm>
          <a:off x="4005262" y="2530254"/>
          <a:ext cx="4602018" cy="2598750"/>
        </p:xfrm>
        <a:graphic>
          <a:graphicData uri="http://schemas.openxmlformats.org/drawingml/2006/table">
            <a:tbl>
              <a:tblPr firstRow="1" bandRow="1">
                <a:tableStyleId>{EB9631B5-78F2-41C9-869B-9F39066F8104}</a:tableStyleId>
              </a:tblPr>
              <a:tblGrid>
                <a:gridCol w="4602018">
                  <a:extLst>
                    <a:ext uri="{9D8B030D-6E8A-4147-A177-3AD203B41FA5}">
                      <a16:colId xmlns:a16="http://schemas.microsoft.com/office/drawing/2014/main" val="1745752191"/>
                    </a:ext>
                  </a:extLst>
                </a:gridCol>
              </a:tblGrid>
              <a:tr h="37125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SPONSORSHIPS INCLUDES:</a:t>
                      </a:r>
                    </a:p>
                  </a:txBody>
                  <a:tcPr>
                    <a:solidFill>
                      <a:schemeClr val="accent4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9813245"/>
                  </a:ext>
                </a:extLst>
              </a:tr>
              <a:tr h="37125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1- Booth: 6’ x 10’ pipe &amp; draped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9319894"/>
                  </a:ext>
                </a:extLst>
              </a:tr>
              <a:tr h="37125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1- Table with skirt and cover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3142478"/>
                  </a:ext>
                </a:extLst>
              </a:tr>
              <a:tr h="37125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2- Chairs in the booth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5182147"/>
                  </a:ext>
                </a:extLst>
              </a:tr>
              <a:tr h="37125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2- Tickets</a:t>
                      </a:r>
                      <a:r>
                        <a:rPr lang="en-US" baseline="0" dirty="0"/>
                        <a:t> for the social events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0921283"/>
                  </a:ext>
                </a:extLst>
              </a:tr>
              <a:tr h="37125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2- Tickets</a:t>
                      </a:r>
                      <a:r>
                        <a:rPr lang="en-US" baseline="0" dirty="0"/>
                        <a:t> for the Networking luncheon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3418126"/>
                  </a:ext>
                </a:extLst>
              </a:tr>
              <a:tr h="37125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Sign with company name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9245390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781175" y="5998822"/>
            <a:ext cx="80391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*Additional guest pass- $200.00</a:t>
            </a:r>
          </a:p>
        </p:txBody>
      </p:sp>
    </p:spTree>
    <p:extLst>
      <p:ext uri="{BB962C8B-B14F-4D97-AF65-F5344CB8AC3E}">
        <p14:creationId xmlns:p14="http://schemas.microsoft.com/office/powerpoint/2010/main" val="8518543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4D1670-AE7E-C218-5DCE-B77CA2A6D5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08B581-2AD5-9CFA-4308-5B9AD254E7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75710" y="365125"/>
            <a:ext cx="7465770" cy="1225533"/>
          </a:xfrm>
        </p:spPr>
        <p:txBody>
          <a:bodyPr/>
          <a:lstStyle/>
          <a:p>
            <a:pPr algn="ctr"/>
            <a:r>
              <a:rPr lang="en-US" b="1" dirty="0"/>
              <a:t> SPECIAL SPONSORSHIPS</a:t>
            </a:r>
            <a:br>
              <a:rPr lang="en-US" dirty="0"/>
            </a:br>
            <a:endParaRPr lang="en-US" sz="28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C7498E6-AC8A-7D31-E530-ED8303F9FF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8865"/>
            <a:ext cx="2901948" cy="1274174"/>
          </a:xfrm>
          <a:prstGeom prst="rect">
            <a:avLst/>
          </a:prstGeom>
        </p:spPr>
      </p:pic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BEC7E1BF-8FD1-F204-7DED-64AA1252FB6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93464083"/>
              </p:ext>
            </p:extLst>
          </p:nvPr>
        </p:nvGraphicFramePr>
        <p:xfrm>
          <a:off x="838200" y="1590658"/>
          <a:ext cx="10515600" cy="4089400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4225506">
                  <a:extLst>
                    <a:ext uri="{9D8B030D-6E8A-4147-A177-3AD203B41FA5}">
                      <a16:colId xmlns:a16="http://schemas.microsoft.com/office/drawing/2014/main" val="3128391163"/>
                    </a:ext>
                  </a:extLst>
                </a:gridCol>
                <a:gridCol w="6290094">
                  <a:extLst>
                    <a:ext uri="{9D8B030D-6E8A-4147-A177-3AD203B41FA5}">
                      <a16:colId xmlns:a16="http://schemas.microsoft.com/office/drawing/2014/main" val="3209701220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10957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Member Bags Sponsor-</a:t>
                      </a:r>
                      <a:r>
                        <a:rPr lang="en-US" baseline="0" dirty="0"/>
                        <a:t> $1,700.00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aseline="0" dirty="0"/>
                        <a:t>One (1) sponsorship available</a:t>
                      </a:r>
                      <a:endParaRPr lang="en-US" sz="1200" dirty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As the</a:t>
                      </a:r>
                      <a:r>
                        <a:rPr lang="en-US" sz="1600" baseline="0" dirty="0"/>
                        <a:t> member bag sponsor, your company logo/name will be imprinted on the bag given to each attendee when they register.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65213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Name Badge Sponsor-</a:t>
                      </a:r>
                      <a:r>
                        <a:rPr lang="en-US" baseline="0" dirty="0"/>
                        <a:t> $1,100.00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aseline="0" dirty="0"/>
                        <a:t>One (1) sponsorship available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As the name</a:t>
                      </a:r>
                      <a:r>
                        <a:rPr lang="en-US" sz="1600" baseline="0" dirty="0"/>
                        <a:t> badge sponsor, your company logo/name will be imprinted on the badges along with the attendee’s name.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00858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Member gift Sponsor- </a:t>
                      </a:r>
                      <a:r>
                        <a:rPr lang="en-US" baseline="0" dirty="0"/>
                        <a:t>$1,000.00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aseline="0" dirty="0"/>
                        <a:t>One (1) sponsorship available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As the</a:t>
                      </a:r>
                      <a:r>
                        <a:rPr lang="en-US" sz="1600" baseline="0" dirty="0"/>
                        <a:t> notepad sponsor, your company logo/name will be imprinted on the notepad that will be given to each SCAGPO attendee.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26536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Break Package Sponsor -</a:t>
                      </a:r>
                      <a:r>
                        <a:rPr lang="en-US" baseline="0" dirty="0"/>
                        <a:t> $600.00</a:t>
                      </a:r>
                    </a:p>
                    <a:p>
                      <a:r>
                        <a:rPr lang="en-US" sz="1200" baseline="0" dirty="0"/>
                        <a:t>Ten (10) sponsorships available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As this sponsor, your company signage will be placed at the break stations throughout the event.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04032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aseline="0" dirty="0"/>
                        <a:t>President’s reception Sponsor- $2,000.00</a:t>
                      </a:r>
                    </a:p>
                    <a:p>
                      <a:r>
                        <a:rPr lang="en-US" sz="1200" baseline="0" dirty="0"/>
                        <a:t>One (1) sponsorship available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As this sponsor, your company will have table toppers and recognition at the event.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28632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aseline="0" dirty="0"/>
                        <a:t>Forum App- $2,000.00</a:t>
                      </a:r>
                    </a:p>
                    <a:p>
                      <a:r>
                        <a:rPr lang="en-US" sz="1200" baseline="0" dirty="0"/>
                        <a:t>One (1) sponsorship available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As this sponsor, your company branding will be advertised in the member app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4589846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34EC3444-5AB8-D898-374C-DEF550B3506D}"/>
              </a:ext>
            </a:extLst>
          </p:cNvPr>
          <p:cNvSpPr txBox="1"/>
          <p:nvPr/>
        </p:nvSpPr>
        <p:spPr>
          <a:xfrm>
            <a:off x="2422250" y="5795805"/>
            <a:ext cx="79790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r>
              <a:rPr lang="en-US" dirty="0"/>
              <a:t>*These sponsorships do NOT include the trade show registration.</a:t>
            </a:r>
          </a:p>
        </p:txBody>
      </p:sp>
    </p:spTree>
    <p:extLst>
      <p:ext uri="{BB962C8B-B14F-4D97-AF65-F5344CB8AC3E}">
        <p14:creationId xmlns:p14="http://schemas.microsoft.com/office/powerpoint/2010/main" val="37175722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11157</TotalTime>
  <Words>1018</Words>
  <Application>Microsoft Office PowerPoint</Application>
  <PresentationFormat>Widescreen</PresentationFormat>
  <Paragraphs>225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High Tower Text</vt:lpstr>
      <vt:lpstr>Wingdings</vt:lpstr>
      <vt:lpstr>Office Theme</vt:lpstr>
      <vt:lpstr>PowerPoint Presentation</vt:lpstr>
      <vt:lpstr>Trade Show Sponsorship and Booth Registration Levels</vt:lpstr>
      <vt:lpstr>PLATINUM SPONSORSHIPS $5,000.00 This sponsorship includes a 20-minute presentation to the membership.</vt:lpstr>
      <vt:lpstr>GOLD SPONSORSHIPS $3,700.00</vt:lpstr>
      <vt:lpstr>SILVER SPONSORSHIPS $2,800.00</vt:lpstr>
      <vt:lpstr>BRONZE SPONSORSHIPS $1,700.00</vt:lpstr>
      <vt:lpstr>STANDARD DOUBLE BOOTH REGISTRATION $1,600.00 </vt:lpstr>
      <vt:lpstr>STANDARD BOOTH REGISTRATION $750.00</vt:lpstr>
      <vt:lpstr> SPECIAL SPONSORSHIPS </vt:lpstr>
      <vt:lpstr>Silent Auction</vt:lpstr>
    </vt:vector>
  </TitlesOfParts>
  <Company>Richland School District Two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LaWana Robinson-Lee</dc:creator>
  <cp:lastModifiedBy>LaWana Robinson-Lee</cp:lastModifiedBy>
  <cp:revision>76</cp:revision>
  <cp:lastPrinted>2026-03-31T11:21:09Z</cp:lastPrinted>
  <dcterms:created xsi:type="dcterms:W3CDTF">2023-04-07T16:47:47Z</dcterms:created>
  <dcterms:modified xsi:type="dcterms:W3CDTF">2026-03-31T18:56:37Z</dcterms:modified>
</cp:coreProperties>
</file>