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257" r:id="rId2"/>
    <p:sldId id="258" r:id="rId3"/>
    <p:sldId id="259" r:id="rId4"/>
    <p:sldId id="260" r:id="rId5"/>
    <p:sldId id="261" r:id="rId6"/>
    <p:sldId id="265" r:id="rId7"/>
    <p:sldId id="263" r:id="rId8"/>
    <p:sldId id="266" r:id="rId9"/>
    <p:sldId id="267" r:id="rId10"/>
    <p:sldId id="268" r:id="rId11"/>
    <p:sldId id="262" r:id="rId12"/>
    <p:sldId id="264" r:id="rId13"/>
    <p:sldId id="276" r:id="rId14"/>
    <p:sldId id="287" r:id="rId15"/>
    <p:sldId id="275" r:id="rId16"/>
    <p:sldId id="277" r:id="rId17"/>
    <p:sldId id="288" r:id="rId18"/>
    <p:sldId id="274" r:id="rId19"/>
    <p:sldId id="278" r:id="rId20"/>
    <p:sldId id="273" r:id="rId21"/>
    <p:sldId id="271" r:id="rId22"/>
    <p:sldId id="272" r:id="rId23"/>
    <p:sldId id="279" r:id="rId24"/>
    <p:sldId id="289" r:id="rId25"/>
    <p:sldId id="269" r:id="rId26"/>
    <p:sldId id="284" r:id="rId27"/>
    <p:sldId id="270" r:id="rId28"/>
    <p:sldId id="283" r:id="rId29"/>
    <p:sldId id="280" r:id="rId30"/>
    <p:sldId id="281" r:id="rId31"/>
    <p:sldId id="282" r:id="rId32"/>
    <p:sldId id="285"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1253" autoAdjust="0"/>
  </p:normalViewPr>
  <p:slideViewPr>
    <p:cSldViewPr>
      <p:cViewPr varScale="1">
        <p:scale>
          <a:sx n="56" d="100"/>
          <a:sy n="56" d="100"/>
        </p:scale>
        <p:origin x="1986" y="66"/>
      </p:cViewPr>
      <p:guideLst>
        <p:guide orient="horz" pos="2160"/>
        <p:guide pos="2880"/>
      </p:guideLst>
    </p:cSldViewPr>
  </p:slideViewPr>
  <p:outlineViewPr>
    <p:cViewPr>
      <p:scale>
        <a:sx n="33" d="100"/>
        <a:sy n="33" d="100"/>
      </p:scale>
      <p:origin x="48" y="1975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262CC8-2C6E-42E4-B237-3EE6C6964CEC}" type="datetimeFigureOut">
              <a:rPr lang="en-US" smtClean="0"/>
              <a:t>9/9/2019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36E0C6-D288-4CD3-B07F-D4FB0368A564}" type="slidenum">
              <a:rPr lang="en-US" smtClean="0"/>
              <a:t>‹#›</a:t>
            </a:fld>
            <a:endParaRPr lang="en-US"/>
          </a:p>
        </p:txBody>
      </p:sp>
    </p:spTree>
    <p:extLst>
      <p:ext uri="{BB962C8B-B14F-4D97-AF65-F5344CB8AC3E}">
        <p14:creationId xmlns:p14="http://schemas.microsoft.com/office/powerpoint/2010/main" val="3491181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CFD76F-5267-471D-AB40-FB3CF7C1CB1A}" type="datetimeFigureOut">
              <a:rPr lang="en-US" smtClean="0"/>
              <a:t>9/9/2019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39F645-3192-4155-A8B5-BFC38282CA79}" type="slidenum">
              <a:rPr lang="en-US" smtClean="0"/>
              <a:t>‹#›</a:t>
            </a:fld>
            <a:endParaRPr lang="en-US"/>
          </a:p>
        </p:txBody>
      </p:sp>
    </p:spTree>
    <p:extLst>
      <p:ext uri="{BB962C8B-B14F-4D97-AF65-F5344CB8AC3E}">
        <p14:creationId xmlns:p14="http://schemas.microsoft.com/office/powerpoint/2010/main" val="306570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3D90ED-5CFF-4219-9342-C8AD29B237E1}" type="slidenum">
              <a:rPr lang="en-US" altLang="en-US"/>
              <a:pPr/>
              <a:t>1</a:t>
            </a:fld>
            <a:endParaRPr lang="en-US" alt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pPr marL="171450" indent="-171450">
              <a:buFont typeface="Wingdings" panose="05000000000000000000" pitchFamily="2" charset="2"/>
              <a:buChar char="q"/>
            </a:pPr>
            <a:r>
              <a:rPr lang="en-US" altLang="en-US" dirty="0" smtClean="0"/>
              <a:t>Thank</a:t>
            </a:r>
            <a:r>
              <a:rPr lang="en-US" altLang="en-US" baseline="0" dirty="0" smtClean="0"/>
              <a:t> you for inviting me to speak today.</a:t>
            </a:r>
          </a:p>
          <a:p>
            <a:pPr marL="171450" indent="-171450">
              <a:buFont typeface="Wingdings" panose="05000000000000000000" pitchFamily="2" charset="2"/>
              <a:buChar char="q"/>
            </a:pPr>
            <a:r>
              <a:rPr lang="en-US" altLang="en-US" baseline="0" dirty="0" smtClean="0"/>
              <a:t>We are scheduled to be here until about 12:15.</a:t>
            </a:r>
          </a:p>
          <a:p>
            <a:pPr marL="171450" indent="-171450">
              <a:buFont typeface="Wingdings" panose="05000000000000000000" pitchFamily="2" charset="2"/>
              <a:buChar char="q"/>
            </a:pPr>
            <a:r>
              <a:rPr lang="en-US" altLang="en-US" baseline="0" dirty="0" smtClean="0"/>
              <a:t>I have incorporated two 15 minute breaks into the presentation.</a:t>
            </a:r>
          </a:p>
          <a:p>
            <a:pPr marL="171450" indent="-171450">
              <a:buFont typeface="Wingdings" panose="05000000000000000000" pitchFamily="2" charset="2"/>
              <a:buChar char="q"/>
            </a:pPr>
            <a:r>
              <a:rPr lang="en-US" altLang="en-US" baseline="0" dirty="0" smtClean="0"/>
              <a:t>Please save questions until the end or feel free to come and ask me during breaks.</a:t>
            </a:r>
          </a:p>
          <a:p>
            <a:pPr marL="0" indent="0">
              <a:buFont typeface="Wingdings" panose="05000000000000000000" pitchFamily="2" charset="2"/>
              <a:buNone/>
            </a:pPr>
            <a:endParaRPr lang="en-US" altLang="en-US" baseline="0" dirty="0" smtClean="0"/>
          </a:p>
        </p:txBody>
      </p:sp>
    </p:spTree>
    <p:extLst>
      <p:ext uri="{BB962C8B-B14F-4D97-AF65-F5344CB8AC3E}">
        <p14:creationId xmlns:p14="http://schemas.microsoft.com/office/powerpoint/2010/main" val="725117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latin typeface="Tahoma" pitchFamily="34" charset="0"/>
              </a:rPr>
              <a:t>Intentional acts of the insured include removing pages, defacing items, </a:t>
            </a:r>
            <a:r>
              <a:rPr lang="en-US" altLang="en-US" dirty="0" err="1" smtClean="0">
                <a:latin typeface="Tahoma" pitchFamily="34" charset="0"/>
              </a:rPr>
              <a:t>etc</a:t>
            </a:r>
            <a:r>
              <a:rPr lang="en-US" altLang="en-US" dirty="0" smtClean="0">
                <a:latin typeface="Tahoma" pitchFamily="34" charset="0"/>
              </a:rPr>
              <a:t> with the intent of causing damage, especially to recover from insurance.  </a:t>
            </a:r>
          </a:p>
          <a:p>
            <a:endParaRPr lang="en-US" altLang="en-US" dirty="0" smtClean="0">
              <a:latin typeface="Tahoma" pitchFamily="34" charset="0"/>
            </a:endParaRPr>
          </a:p>
          <a:p>
            <a:pPr marL="171450" indent="-171450">
              <a:buFont typeface="Wingdings" panose="05000000000000000000" pitchFamily="2" charset="2"/>
              <a:buChar char="q"/>
            </a:pPr>
            <a:r>
              <a:rPr lang="en-US" altLang="en-US" dirty="0" smtClean="0">
                <a:latin typeface="Tahoma" pitchFamily="34" charset="0"/>
              </a:rPr>
              <a:t>Wear, tear and deterioration are just what they mean</a:t>
            </a:r>
          </a:p>
          <a:p>
            <a:endParaRPr lang="en-US" altLang="en-US" dirty="0" smtClean="0">
              <a:solidFill>
                <a:srgbClr val="FFFF00"/>
              </a:solidFill>
              <a:latin typeface="Tahoma" pitchFamily="34" charset="0"/>
            </a:endParaRPr>
          </a:p>
          <a:p>
            <a:pPr marL="171450" indent="-171450">
              <a:buFont typeface="Wingdings" panose="05000000000000000000" pitchFamily="2" charset="2"/>
              <a:buChar char="q"/>
            </a:pPr>
            <a:r>
              <a:rPr lang="en-US" altLang="en-US" dirty="0" smtClean="0">
                <a:solidFill>
                  <a:srgbClr val="FFFF00"/>
                </a:solidFill>
                <a:latin typeface="Tahoma" pitchFamily="34" charset="0"/>
              </a:rPr>
              <a:t>Ask “what is meant by vermin?”  In other words what kind of animals could and do destroy paper?  Do you think mold is vermin?</a:t>
            </a:r>
          </a:p>
          <a:p>
            <a:endParaRPr lang="en-US" altLang="en-US" dirty="0" smtClean="0">
              <a:latin typeface="Tahoma" pitchFamily="34" charset="0"/>
            </a:endParaRPr>
          </a:p>
          <a:p>
            <a:pPr marL="171450" indent="-171450">
              <a:buFont typeface="Wingdings" panose="05000000000000000000" pitchFamily="2" charset="2"/>
              <a:buChar char="q"/>
            </a:pPr>
            <a:r>
              <a:rPr lang="en-US" altLang="en-US" dirty="0" smtClean="0">
                <a:latin typeface="Tahoma" pitchFamily="34" charset="0"/>
              </a:rPr>
              <a:t>Inherent Vice is the tendency of the article to destroy itself.  Acid based paper, emulsion on photographs…any other ideas?</a:t>
            </a:r>
          </a:p>
          <a:p>
            <a:endParaRPr lang="en-US" altLang="en-US" dirty="0" smtClean="0">
              <a:latin typeface="Tahoma" pitchFamily="34" charset="0"/>
            </a:endParaRPr>
          </a:p>
          <a:p>
            <a:pPr marL="171450" indent="-171450">
              <a:buFont typeface="Wingdings" panose="05000000000000000000" pitchFamily="2" charset="2"/>
              <a:buChar char="q"/>
            </a:pPr>
            <a:r>
              <a:rPr lang="en-US" altLang="en-US" dirty="0" smtClean="0">
                <a:latin typeface="Tahoma" pitchFamily="34" charset="0"/>
              </a:rPr>
              <a:t>Loss discovered at inventory means that there is no evidence of robbery or destruction.</a:t>
            </a: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10</a:t>
            </a:fld>
            <a:endParaRPr lang="en-US"/>
          </a:p>
        </p:txBody>
      </p:sp>
    </p:spTree>
    <p:extLst>
      <p:ext uri="{BB962C8B-B14F-4D97-AF65-F5344CB8AC3E}">
        <p14:creationId xmlns:p14="http://schemas.microsoft.com/office/powerpoint/2010/main" val="1145785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Here are a few examples of coverage that</a:t>
            </a:r>
            <a:r>
              <a:rPr lang="en-US" baseline="0" dirty="0" smtClean="0"/>
              <a:t> we provide and whether or not they cover the liability or property damages.</a:t>
            </a:r>
            <a:r>
              <a:rPr lang="en-US" baseline="0" dirty="0"/>
              <a:t> </a:t>
            </a:r>
            <a:r>
              <a:rPr lang="en-US" baseline="0" dirty="0" smtClean="0"/>
              <a:t> We will be going through each policy in more detail later in the presentation.</a:t>
            </a:r>
          </a:p>
        </p:txBody>
      </p:sp>
      <p:sp>
        <p:nvSpPr>
          <p:cNvPr id="4" name="Slide Number Placeholder 3"/>
          <p:cNvSpPr>
            <a:spLocks noGrp="1"/>
          </p:cNvSpPr>
          <p:nvPr>
            <p:ph type="sldNum" sz="quarter" idx="10"/>
          </p:nvPr>
        </p:nvSpPr>
        <p:spPr/>
        <p:txBody>
          <a:bodyPr/>
          <a:lstStyle/>
          <a:p>
            <a:fld id="{7239F645-3192-4155-A8B5-BFC38282CA79}" type="slidenum">
              <a:rPr lang="en-US" smtClean="0"/>
              <a:t>11</a:t>
            </a:fld>
            <a:endParaRPr lang="en-US"/>
          </a:p>
        </p:txBody>
      </p:sp>
    </p:spTree>
    <p:extLst>
      <p:ext uri="{BB962C8B-B14F-4D97-AF65-F5344CB8AC3E}">
        <p14:creationId xmlns:p14="http://schemas.microsoft.com/office/powerpoint/2010/main" val="2878410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smtClean="0"/>
          </a:p>
        </p:txBody>
      </p:sp>
      <p:sp>
        <p:nvSpPr>
          <p:cNvPr id="4" name="Slide Number Placeholder 3"/>
          <p:cNvSpPr>
            <a:spLocks noGrp="1"/>
          </p:cNvSpPr>
          <p:nvPr>
            <p:ph type="sldNum" sz="quarter" idx="10"/>
          </p:nvPr>
        </p:nvSpPr>
        <p:spPr/>
        <p:txBody>
          <a:bodyPr/>
          <a:lstStyle/>
          <a:p>
            <a:fld id="{7239F645-3192-4155-A8B5-BFC38282CA79}" type="slidenum">
              <a:rPr lang="en-US" smtClean="0"/>
              <a:t>12</a:t>
            </a:fld>
            <a:endParaRPr lang="en-US"/>
          </a:p>
        </p:txBody>
      </p:sp>
    </p:spTree>
    <p:extLst>
      <p:ext uri="{BB962C8B-B14F-4D97-AF65-F5344CB8AC3E}">
        <p14:creationId xmlns:p14="http://schemas.microsoft.com/office/powerpoint/2010/main" val="2878410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t>Auto liability follows the vehicle and not the driver. Any permissive user is covered while driving the vehicle.  </a:t>
            </a:r>
          </a:p>
          <a:p>
            <a:pPr marL="171450" indent="-171450">
              <a:buFont typeface="Wingdings" panose="05000000000000000000" pitchFamily="2" charset="2"/>
              <a:buChar char="q"/>
            </a:pPr>
            <a:r>
              <a:rPr lang="en-US" altLang="en-US" dirty="0" smtClean="0"/>
              <a:t>Consider having policy in effect regarding</a:t>
            </a:r>
            <a:r>
              <a:rPr lang="en-US" altLang="en-US" baseline="0" dirty="0" smtClean="0"/>
              <a:t> passengers and other use of vehicle in order to reduce your exposure.</a:t>
            </a:r>
            <a:endParaRPr lang="en-US" altLang="en-US" dirty="0" smtClean="0"/>
          </a:p>
          <a:p>
            <a:pPr marL="171450" indent="-171450">
              <a:buFont typeface="Wingdings" panose="05000000000000000000" pitchFamily="2" charset="2"/>
              <a:buChar char="q"/>
            </a:pPr>
            <a:r>
              <a:rPr lang="en-US" altLang="en-US" dirty="0" smtClean="0"/>
              <a:t>We insure all types of vehicles from police cars to fire engines to motor homes, tractor trailers and SWAT vehicles to buses and ADA Vehicles.</a:t>
            </a:r>
          </a:p>
          <a:p>
            <a:pPr marL="171450" indent="-171450">
              <a:buFont typeface="Wingdings" panose="05000000000000000000" pitchFamily="2" charset="2"/>
              <a:buChar char="q"/>
            </a:pPr>
            <a:r>
              <a:rPr lang="en-US" altLang="en-US" dirty="0" smtClean="0"/>
              <a:t>Auto liability policy 100% reinsured.</a:t>
            </a:r>
          </a:p>
          <a:p>
            <a:pPr marL="171450" indent="-171450">
              <a:buFont typeface="Wingdings" panose="05000000000000000000" pitchFamily="2" charset="2"/>
              <a:buChar char="q"/>
            </a:pPr>
            <a:r>
              <a:rPr lang="en-US" altLang="en-US" dirty="0" smtClean="0"/>
              <a:t>Contract is bid and awarded every three years</a:t>
            </a:r>
          </a:p>
          <a:p>
            <a:pPr marL="171450" indent="-171450">
              <a:buFont typeface="Wingdings" panose="05000000000000000000" pitchFamily="2" charset="2"/>
              <a:buChar char="q"/>
            </a:pPr>
            <a:r>
              <a:rPr lang="en-US" altLang="en-US" dirty="0" smtClean="0"/>
              <a:t>All auto liability claims handled and paid by reinsurer</a:t>
            </a:r>
          </a:p>
          <a:p>
            <a:pPr marL="171450" indent="-171450">
              <a:buFont typeface="Wingdings" panose="05000000000000000000" pitchFamily="2" charset="2"/>
              <a:buChar char="q"/>
            </a:pPr>
            <a:endParaRPr lang="en-US" altLang="en-US" dirty="0" smtClean="0"/>
          </a:p>
          <a:p>
            <a:pPr marL="171450" indent="-171450">
              <a:buFont typeface="Wingdings" panose="05000000000000000000" pitchFamily="2" charset="2"/>
              <a:buChar char="q"/>
            </a:pPr>
            <a:r>
              <a:rPr lang="en-US" altLang="en-US" dirty="0" smtClean="0"/>
              <a:t>We will talk about specific coverage for the vehicle</a:t>
            </a:r>
            <a:r>
              <a:rPr lang="en-US" altLang="en-US" baseline="0" dirty="0" smtClean="0"/>
              <a:t>s in the automobile comprehensive and collision section.</a:t>
            </a: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13</a:t>
            </a:fld>
            <a:endParaRPr lang="en-US"/>
          </a:p>
        </p:txBody>
      </p:sp>
    </p:spTree>
    <p:extLst>
      <p:ext uri="{BB962C8B-B14F-4D97-AF65-F5344CB8AC3E}">
        <p14:creationId xmlns:p14="http://schemas.microsoft.com/office/powerpoint/2010/main" val="942661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dirty="0" smtClean="0">
                <a:effectLst/>
              </a:rPr>
              <a:t>Some</a:t>
            </a:r>
            <a:r>
              <a:rPr lang="en-US" baseline="0" dirty="0" smtClean="0">
                <a:effectLst/>
              </a:rPr>
              <a:t> districts or schools have their own route buses.</a:t>
            </a:r>
            <a:endParaRPr lang="en-US" dirty="0" smtClean="0">
              <a:effectLst/>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dirty="0" smtClean="0">
                <a:effectLst/>
              </a:rPr>
              <a:t>This policy provides no fault accident insurance coverage for lawful occupants of school district or school owned vehicles and </a:t>
            </a:r>
            <a:r>
              <a:rPr lang="en-US" u="sng" dirty="0" smtClean="0">
                <a:effectLst/>
              </a:rPr>
              <a:t>contract carriers</a:t>
            </a:r>
            <a:r>
              <a:rPr lang="en-US" dirty="0" smtClean="0">
                <a:effectLst/>
              </a:rPr>
              <a:t>.  No fault coverage provides benefits without regard to fault or negligence.</a:t>
            </a:r>
          </a:p>
          <a:p>
            <a:pPr marL="171450" indent="-171450">
              <a:buFont typeface="Wingdings" panose="05000000000000000000" pitchFamily="2" charset="2"/>
              <a:buChar char="q"/>
            </a:pPr>
            <a:r>
              <a:rPr lang="en-US" dirty="0" smtClean="0"/>
              <a:t>Basically,</a:t>
            </a:r>
            <a:r>
              <a:rPr lang="en-US" baseline="0" dirty="0" smtClean="0"/>
              <a:t> it is a pupil injury policy with limits set by a school bus statute.</a:t>
            </a: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14</a:t>
            </a:fld>
            <a:endParaRPr lang="en-US"/>
          </a:p>
        </p:txBody>
      </p:sp>
    </p:spTree>
    <p:extLst>
      <p:ext uri="{BB962C8B-B14F-4D97-AF65-F5344CB8AC3E}">
        <p14:creationId xmlns:p14="http://schemas.microsoft.com/office/powerpoint/2010/main" val="24693916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t>Tort policy basically covers the limited waivers of immunity in the TCA.</a:t>
            </a:r>
          </a:p>
          <a:p>
            <a:pPr marL="171450" indent="-171450">
              <a:buFont typeface="Wingdings" panose="05000000000000000000" pitchFamily="2" charset="2"/>
              <a:buChar char="q"/>
            </a:pPr>
            <a:r>
              <a:rPr lang="en-US" altLang="en-US" dirty="0" smtClean="0"/>
              <a:t>Liability</a:t>
            </a:r>
            <a:r>
              <a:rPr lang="en-US" altLang="en-US" baseline="0" dirty="0" smtClean="0"/>
              <a:t> is only going to cover what the agency is negligent for.</a:t>
            </a:r>
            <a:endParaRPr lang="en-US" altLang="en-US" dirty="0" smtClean="0"/>
          </a:p>
          <a:p>
            <a:pPr marL="171450" indent="-171450">
              <a:buFont typeface="Wingdings" panose="05000000000000000000" pitchFamily="2" charset="2"/>
              <a:buChar char="q"/>
            </a:pPr>
            <a:r>
              <a:rPr lang="en-US" altLang="en-US" sz="1200" dirty="0" smtClean="0"/>
              <a:t>Caps only effective in State Court.  Any suit brought in federal court is not subject to the caps.</a:t>
            </a:r>
          </a:p>
          <a:p>
            <a:pPr marL="171450" indent="-171450">
              <a:buFont typeface="Wingdings" panose="05000000000000000000" pitchFamily="2" charset="2"/>
              <a:buChar char="q"/>
            </a:pPr>
            <a:r>
              <a:rPr lang="en-US" altLang="en-US" sz="2400" dirty="0" smtClean="0"/>
              <a:t>Medical payments are amounts we will pay for expenses incurred by a third party but for which there may not be any liability of the insured.  Often insureds instruct us to pay the medical deductible for a claimant when that is all they want to not actually file a claim.</a:t>
            </a:r>
          </a:p>
          <a:p>
            <a:pPr marL="171450" indent="-171450">
              <a:buFont typeface="Wingdings" panose="05000000000000000000" pitchFamily="2" charset="2"/>
              <a:buChar char="q"/>
            </a:pPr>
            <a:r>
              <a:rPr lang="en-US" altLang="en-US" dirty="0" smtClean="0">
                <a:solidFill>
                  <a:schemeClr val="bg1"/>
                </a:solidFill>
              </a:rPr>
              <a:t>Prepaid Legal</a:t>
            </a:r>
          </a:p>
          <a:p>
            <a:pPr marL="628650" lvl="1" indent="-171450">
              <a:buFont typeface="Wingdings" panose="05000000000000000000" pitchFamily="2" charset="2"/>
              <a:buChar char="q"/>
            </a:pPr>
            <a:r>
              <a:rPr lang="en-US" altLang="en-US" sz="1200" dirty="0" smtClean="0"/>
              <a:t>Any suit not covered by policy can activate Pre-paid legal defense cost coverage</a:t>
            </a:r>
          </a:p>
          <a:p>
            <a:pPr marL="628650" lvl="1" indent="-171450">
              <a:buFont typeface="Wingdings" panose="05000000000000000000" pitchFamily="2" charset="2"/>
              <a:buChar char="q"/>
            </a:pPr>
            <a:r>
              <a:rPr lang="en-US" altLang="en-US" sz="1200" dirty="0" smtClean="0"/>
              <a:t>Examples of causes of claim not covered are requests for injunctive relief, reinstatement and back wages or breach of contract</a:t>
            </a:r>
          </a:p>
          <a:p>
            <a:pPr marL="628650" lvl="1" indent="-171450">
              <a:buFont typeface="Wingdings" panose="05000000000000000000" pitchFamily="2" charset="2"/>
              <a:buChar char="q"/>
            </a:pPr>
            <a:r>
              <a:rPr lang="en-US" altLang="en-US" sz="1200" dirty="0" smtClean="0"/>
              <a:t>Defendant must be considered an insured under the policy – cannot be used to defend independent contractors</a:t>
            </a:r>
            <a:endParaRPr lang="en-US" altLang="en-US" sz="1200" u="sng" dirty="0" smtClean="0"/>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15</a:t>
            </a:fld>
            <a:endParaRPr lang="en-US"/>
          </a:p>
        </p:txBody>
      </p:sp>
    </p:spTree>
    <p:extLst>
      <p:ext uri="{BB962C8B-B14F-4D97-AF65-F5344CB8AC3E}">
        <p14:creationId xmlns:p14="http://schemas.microsoft.com/office/powerpoint/2010/main" val="2267799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altLang="en-US" dirty="0" smtClean="0"/>
              <a:t>Med Prof provides limits outlined in the TCA for Med practitioners</a:t>
            </a:r>
            <a:endParaRPr lang="en-US" dirty="0" smtClean="0"/>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16</a:t>
            </a:fld>
            <a:endParaRPr lang="en-US"/>
          </a:p>
        </p:txBody>
      </p:sp>
    </p:spTree>
    <p:extLst>
      <p:ext uri="{BB962C8B-B14F-4D97-AF65-F5344CB8AC3E}">
        <p14:creationId xmlns:p14="http://schemas.microsoft.com/office/powerpoint/2010/main" val="37720746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t>Our causes of loss is special form and we add earthquake and flood to every policy</a:t>
            </a:r>
          </a:p>
          <a:p>
            <a:pPr marL="171450" indent="-171450">
              <a:buFont typeface="Wingdings" panose="05000000000000000000" pitchFamily="2" charset="2"/>
              <a:buChar char="q"/>
            </a:pPr>
            <a:r>
              <a:rPr lang="en-US" altLang="en-US" dirty="0" smtClean="0"/>
              <a:t>Coverage for all structures- however the structures</a:t>
            </a:r>
            <a:r>
              <a:rPr lang="en-US" altLang="en-US" baseline="0" dirty="0" smtClean="0"/>
              <a:t> must be scheduled on the policy</a:t>
            </a:r>
            <a:endParaRPr lang="en-US" altLang="en-US" dirty="0" smtClean="0"/>
          </a:p>
          <a:p>
            <a:pPr marL="171450" indent="-171450">
              <a:buFont typeface="Wingdings" panose="05000000000000000000" pitchFamily="2" charset="2"/>
              <a:buChar char="q"/>
            </a:pPr>
            <a:r>
              <a:rPr lang="en-US" altLang="en-US" dirty="0" smtClean="0"/>
              <a:t>Contents coverage, even in leased buildings</a:t>
            </a:r>
          </a:p>
          <a:p>
            <a:pPr marL="171450" indent="-171450">
              <a:buFont typeface="Wingdings" panose="05000000000000000000" pitchFamily="2" charset="2"/>
              <a:buChar char="q"/>
            </a:pPr>
            <a:r>
              <a:rPr lang="en-US" altLang="en-US" dirty="0" smtClean="0"/>
              <a:t>Antennas &amp; fencing coverage by endorsement</a:t>
            </a:r>
          </a:p>
          <a:p>
            <a:pPr marL="171450" indent="-171450">
              <a:buFont typeface="Wingdings" panose="05000000000000000000" pitchFamily="2" charset="2"/>
              <a:buChar char="q"/>
            </a:pPr>
            <a:r>
              <a:rPr lang="en-US" altLang="en-US" dirty="0" smtClean="0"/>
              <a:t>80% Co-insurance</a:t>
            </a:r>
          </a:p>
          <a:p>
            <a:pPr marL="171450" indent="-171450">
              <a:buFont typeface="Wingdings" panose="05000000000000000000" pitchFamily="2" charset="2"/>
              <a:buChar char="q"/>
            </a:pPr>
            <a:r>
              <a:rPr lang="en-US" altLang="en-US" dirty="0" smtClean="0"/>
              <a:t>Replacement value policy</a:t>
            </a: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18</a:t>
            </a:fld>
            <a:endParaRPr lang="en-US"/>
          </a:p>
        </p:txBody>
      </p:sp>
    </p:spTree>
    <p:extLst>
      <p:ext uri="{BB962C8B-B14F-4D97-AF65-F5344CB8AC3E}">
        <p14:creationId xmlns:p14="http://schemas.microsoft.com/office/powerpoint/2010/main" val="2173936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altLang="en-US" dirty="0" smtClean="0"/>
              <a:t>Not used much.  State engineers office recommends all contracts have the contractor provide builders risk for all parties (owner, builder &amp; sub contractors)</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altLang="en-US" dirty="0" smtClean="0"/>
              <a:t>Covers materials already purchased while on site.</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19</a:t>
            </a:fld>
            <a:endParaRPr lang="en-US"/>
          </a:p>
        </p:txBody>
      </p:sp>
    </p:spTree>
    <p:extLst>
      <p:ext uri="{BB962C8B-B14F-4D97-AF65-F5344CB8AC3E}">
        <p14:creationId xmlns:p14="http://schemas.microsoft.com/office/powerpoint/2010/main" val="14956335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Difference</a:t>
            </a:r>
            <a:r>
              <a:rPr lang="en-US" baseline="0" dirty="0" smtClean="0"/>
              <a:t> between auto liability.  Legally required to cover liability, but comprehensive and collision coverage is optional.</a:t>
            </a:r>
            <a:endParaRPr lang="en-US" dirty="0" smtClean="0"/>
          </a:p>
          <a:p>
            <a:pPr marL="171450" indent="-171450">
              <a:buFont typeface="Wingdings" panose="05000000000000000000" pitchFamily="2" charset="2"/>
              <a:buChar char="q"/>
            </a:pPr>
            <a:r>
              <a:rPr lang="en-US" dirty="0" smtClean="0"/>
              <a:t>Comprehensive</a:t>
            </a:r>
            <a:r>
              <a:rPr lang="en-US" baseline="0" dirty="0" smtClean="0"/>
              <a:t> coverage covers losses such as hail damage, incidents involving animals, thefts, vandalism.</a:t>
            </a:r>
          </a:p>
          <a:p>
            <a:pPr marL="171450" indent="-171450">
              <a:buFont typeface="Wingdings" panose="05000000000000000000" pitchFamily="2" charset="2"/>
              <a:buChar char="q"/>
            </a:pPr>
            <a:r>
              <a:rPr lang="en-US" baseline="0" dirty="0" smtClean="0"/>
              <a:t>Collision covers losses where the vehicles collides with another object or vehicle.</a:t>
            </a:r>
          </a:p>
          <a:p>
            <a:pPr marL="171450" indent="-171450">
              <a:buFont typeface="Wingdings" panose="05000000000000000000" pitchFamily="2" charset="2"/>
              <a:buChar char="q"/>
            </a:pPr>
            <a:r>
              <a:rPr lang="en-US" baseline="0" dirty="0" smtClean="0"/>
              <a:t>The Comprehensive coverage also covers glass damage, which in the state of South Carolina can be replaced with no deductible.</a:t>
            </a:r>
          </a:p>
          <a:p>
            <a:pPr marL="171450" indent="-171450">
              <a:buFont typeface="Wingdings" panose="05000000000000000000" pitchFamily="2" charset="2"/>
              <a:buChar char="q"/>
            </a:pP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20</a:t>
            </a:fld>
            <a:endParaRPr lang="en-US"/>
          </a:p>
        </p:txBody>
      </p:sp>
    </p:spTree>
    <p:extLst>
      <p:ext uri="{BB962C8B-B14F-4D97-AF65-F5344CB8AC3E}">
        <p14:creationId xmlns:p14="http://schemas.microsoft.com/office/powerpoint/2010/main" val="3428990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Graduated</a:t>
            </a:r>
            <a:r>
              <a:rPr lang="en-US" baseline="0" dirty="0" smtClean="0"/>
              <a:t> from USC with a degree in Political Science</a:t>
            </a:r>
            <a:endParaRPr lang="en-US" dirty="0" smtClean="0"/>
          </a:p>
          <a:p>
            <a:pPr marL="171450" indent="-171450">
              <a:buFont typeface="Wingdings" panose="05000000000000000000" pitchFamily="2" charset="2"/>
              <a:buChar char="q"/>
            </a:pPr>
            <a:r>
              <a:rPr lang="en-US" dirty="0" smtClean="0"/>
              <a:t>Working in or around insurance since</a:t>
            </a:r>
            <a:r>
              <a:rPr lang="en-US" baseline="0" dirty="0" smtClean="0"/>
              <a:t> my first job.</a:t>
            </a:r>
          </a:p>
          <a:p>
            <a:pPr marL="171450" indent="-171450">
              <a:buFont typeface="Wingdings" panose="05000000000000000000" pitchFamily="2" charset="2"/>
              <a:buChar char="q"/>
            </a:pPr>
            <a:r>
              <a:rPr lang="en-US" baseline="0" dirty="0" smtClean="0"/>
              <a:t>Mother is an agent.</a:t>
            </a:r>
          </a:p>
          <a:p>
            <a:pPr marL="171450" indent="-171450">
              <a:buFont typeface="Wingdings" panose="05000000000000000000" pitchFamily="2" charset="2"/>
              <a:buChar char="q"/>
            </a:pPr>
            <a:r>
              <a:rPr lang="en-US" baseline="0" dirty="0" smtClean="0"/>
              <a:t>How many are insured with the IRF? How many insured elsewhere?  How many are unsure of who their insurance is with?</a:t>
            </a:r>
          </a:p>
          <a:p>
            <a:pPr marL="171450" indent="-171450">
              <a:buFont typeface="Wingdings" panose="05000000000000000000" pitchFamily="2" charset="2"/>
              <a:buChar char="q"/>
            </a:pPr>
            <a:r>
              <a:rPr lang="en-US" baseline="0" dirty="0" smtClean="0"/>
              <a:t>How many are in charge of insurance?</a:t>
            </a: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a:t>
            </a:fld>
            <a:endParaRPr lang="en-US"/>
          </a:p>
        </p:txBody>
      </p:sp>
    </p:spTree>
    <p:extLst>
      <p:ext uri="{BB962C8B-B14F-4D97-AF65-F5344CB8AC3E}">
        <p14:creationId xmlns:p14="http://schemas.microsoft.com/office/powerpoint/2010/main" val="28987791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Some entities</a:t>
            </a:r>
            <a:r>
              <a:rPr lang="en-US" baseline="0" dirty="0" smtClean="0"/>
              <a:t> choose to cover under Building and Contents.</a:t>
            </a:r>
          </a:p>
          <a:p>
            <a:pPr marL="171450" indent="-171450">
              <a:buFont typeface="Wingdings" panose="05000000000000000000" pitchFamily="2" charset="2"/>
              <a:buChar char="q"/>
            </a:pPr>
            <a:r>
              <a:rPr lang="en-US" baseline="0" dirty="0" smtClean="0"/>
              <a:t>Policy is designed to cover computers, servers, chillers, any equipment used is the processing of data.  Covers software.</a:t>
            </a:r>
          </a:p>
          <a:p>
            <a:pPr marL="171450" indent="-171450">
              <a:buFont typeface="Wingdings" panose="05000000000000000000" pitchFamily="2" charset="2"/>
              <a:buChar char="q"/>
            </a:pPr>
            <a:r>
              <a:rPr lang="en-US" dirty="0" smtClean="0"/>
              <a:t>Funds</a:t>
            </a:r>
            <a:r>
              <a:rPr lang="en-US" baseline="0" dirty="0" smtClean="0"/>
              <a:t> policy acts as a blanket policy and covers all locations within the united states. </a:t>
            </a:r>
          </a:p>
          <a:p>
            <a:pPr marL="0" indent="0">
              <a:buFont typeface="Wingdings" panose="05000000000000000000" pitchFamily="2" charset="2"/>
              <a:buNone/>
            </a:pPr>
            <a:r>
              <a:rPr lang="en-US" baseline="0" dirty="0" smtClean="0"/>
              <a:t> </a:t>
            </a:r>
          </a:p>
          <a:p>
            <a:pPr marL="0" indent="0">
              <a:buFont typeface="Wingdings" panose="05000000000000000000" pitchFamily="2" charset="2"/>
              <a:buNone/>
            </a:pP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21</a:t>
            </a:fld>
            <a:endParaRPr lang="en-US"/>
          </a:p>
        </p:txBody>
      </p:sp>
    </p:spTree>
    <p:extLst>
      <p:ext uri="{BB962C8B-B14F-4D97-AF65-F5344CB8AC3E}">
        <p14:creationId xmlns:p14="http://schemas.microsoft.com/office/powerpoint/2010/main" val="33198053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History of the</a:t>
            </a:r>
            <a:r>
              <a:rPr lang="en-US" baseline="0" dirty="0" smtClean="0"/>
              <a:t> Inland Marine policy.</a:t>
            </a:r>
          </a:p>
          <a:p>
            <a:pPr marL="628650" lvl="1" indent="-171450">
              <a:buFont typeface="Wingdings" panose="05000000000000000000" pitchFamily="2" charset="2"/>
              <a:buChar char="q"/>
            </a:pPr>
            <a:r>
              <a:rPr lang="en-US" baseline="0" dirty="0" smtClean="0"/>
              <a:t>First Insurance was Marine insurance to cover boat and cargo.</a:t>
            </a:r>
          </a:p>
          <a:p>
            <a:pPr marL="628650" lvl="1" indent="-171450">
              <a:buFont typeface="Wingdings" panose="05000000000000000000" pitchFamily="2" charset="2"/>
              <a:buChar char="q"/>
            </a:pPr>
            <a:r>
              <a:rPr lang="en-US" baseline="0" dirty="0" smtClean="0"/>
              <a:t>Developed when items were being carried on inland rivers.</a:t>
            </a:r>
          </a:p>
          <a:p>
            <a:pPr marL="628650" lvl="1" indent="-171450">
              <a:buFont typeface="Wingdings" panose="05000000000000000000" pitchFamily="2" charset="2"/>
              <a:buChar char="q"/>
            </a:pPr>
            <a:r>
              <a:rPr lang="en-US" baseline="0" dirty="0" smtClean="0"/>
              <a:t>When modern policies were being created and coverage was needed for other items, name ‘inland marine”.</a:t>
            </a:r>
          </a:p>
          <a:p>
            <a:pPr marL="457200" lvl="1" indent="0">
              <a:buFont typeface="Wingdings" panose="05000000000000000000" pitchFamily="2" charset="2"/>
              <a:buNone/>
            </a:pPr>
            <a:endParaRPr lang="en-US" baseline="0" dirty="0" smtClean="0"/>
          </a:p>
          <a:p>
            <a:pPr marL="171450" indent="-171450">
              <a:buFont typeface="Wingdings" panose="05000000000000000000" pitchFamily="2" charset="2"/>
              <a:buChar char="q"/>
            </a:pPr>
            <a:r>
              <a:rPr lang="en-US" baseline="0" dirty="0" smtClean="0"/>
              <a:t>Covers all other types of equipment.</a:t>
            </a:r>
          </a:p>
          <a:p>
            <a:pPr marL="171450" indent="-171450">
              <a:buFont typeface="Wingdings" panose="05000000000000000000" pitchFamily="2" charset="2"/>
              <a:buChar char="q"/>
            </a:pPr>
            <a:r>
              <a:rPr lang="en-US" baseline="0" dirty="0" smtClean="0"/>
              <a:t>Different inland marine policies cover different items.</a:t>
            </a:r>
          </a:p>
          <a:p>
            <a:pPr marL="171450" indent="-171450">
              <a:buFont typeface="Wingdings" panose="05000000000000000000" pitchFamily="2" charset="2"/>
              <a:buChar char="q"/>
            </a:pPr>
            <a:r>
              <a:rPr lang="en-US" baseline="0" dirty="0" smtClean="0"/>
              <a:t>Some companies are starting to move towards different names for these policies.</a:t>
            </a:r>
          </a:p>
          <a:p>
            <a:pPr marL="171450" indent="-171450">
              <a:buFont typeface="Wingdings" panose="05000000000000000000" pitchFamily="2" charset="2"/>
              <a:buChar char="q"/>
            </a:pPr>
            <a:r>
              <a:rPr lang="en-US" baseline="0" dirty="0" smtClean="0"/>
              <a:t>Most items will depreciate in value, but art will more than likely increase in value.</a:t>
            </a:r>
          </a:p>
          <a:p>
            <a:pPr marL="171450" indent="-171450">
              <a:buFont typeface="Wingdings" panose="05000000000000000000" pitchFamily="2" charset="2"/>
              <a:buChar char="q"/>
            </a:pPr>
            <a:r>
              <a:rPr lang="en-US" baseline="0" dirty="0" smtClean="0"/>
              <a:t>Appraisals may be needed for fine arts or museum exhibits.</a:t>
            </a:r>
          </a:p>
          <a:p>
            <a:pPr marL="171450" indent="-171450">
              <a:buFont typeface="Wingdings" panose="05000000000000000000" pitchFamily="2" charset="2"/>
              <a:buChar char="q"/>
            </a:pPr>
            <a:endParaRPr lang="en-US" baseline="0" dirty="0" smtClean="0"/>
          </a:p>
          <a:p>
            <a:pPr marL="171450" indent="-171450">
              <a:buFont typeface="Wingdings" panose="05000000000000000000" pitchFamily="2" charset="2"/>
              <a:buChar char="q"/>
            </a:pPr>
            <a:endParaRPr lang="en-US" baseline="0" dirty="0" smtClean="0"/>
          </a:p>
          <a:p>
            <a:pPr marL="171450" indent="-171450">
              <a:buFont typeface="Wingdings" panose="05000000000000000000" pitchFamily="2" charset="2"/>
              <a:buChar char="q"/>
            </a:pPr>
            <a:endParaRPr lang="en-US" baseline="0" dirty="0" smtClean="0"/>
          </a:p>
          <a:p>
            <a:pPr marL="0" indent="0">
              <a:buFont typeface="Wingdings" panose="05000000000000000000" pitchFamily="2" charset="2"/>
              <a:buNone/>
            </a:pPr>
            <a:endParaRPr lang="en-US" baseline="0" dirty="0" smtClean="0"/>
          </a:p>
          <a:p>
            <a:pPr marL="457200" lvl="1" indent="0">
              <a:buFont typeface="Wingdings" panose="05000000000000000000" pitchFamily="2" charset="2"/>
              <a:buNone/>
            </a:pPr>
            <a:endParaRPr lang="en-US" baseline="0" dirty="0" smtClean="0"/>
          </a:p>
          <a:p>
            <a:pPr marL="628650" lvl="1" indent="-171450">
              <a:buFont typeface="Wingdings" panose="05000000000000000000" pitchFamily="2" charset="2"/>
              <a:buChar char="q"/>
            </a:pPr>
            <a:endParaRPr lang="en-US" baseline="0" dirty="0" smtClean="0"/>
          </a:p>
        </p:txBody>
      </p:sp>
      <p:sp>
        <p:nvSpPr>
          <p:cNvPr id="4" name="Slide Number Placeholder 3"/>
          <p:cNvSpPr>
            <a:spLocks noGrp="1"/>
          </p:cNvSpPr>
          <p:nvPr>
            <p:ph type="sldNum" sz="quarter" idx="10"/>
          </p:nvPr>
        </p:nvSpPr>
        <p:spPr/>
        <p:txBody>
          <a:bodyPr/>
          <a:lstStyle/>
          <a:p>
            <a:fld id="{7239F645-3192-4155-A8B5-BFC38282CA79}" type="slidenum">
              <a:rPr lang="en-US" smtClean="0"/>
              <a:t>22</a:t>
            </a:fld>
            <a:endParaRPr lang="en-US"/>
          </a:p>
        </p:txBody>
      </p:sp>
    </p:spTree>
    <p:extLst>
      <p:ext uri="{BB962C8B-B14F-4D97-AF65-F5344CB8AC3E}">
        <p14:creationId xmlns:p14="http://schemas.microsoft.com/office/powerpoint/2010/main" val="10993181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23</a:t>
            </a:fld>
            <a:endParaRPr lang="en-US"/>
          </a:p>
        </p:txBody>
      </p:sp>
    </p:spTree>
    <p:extLst>
      <p:ext uri="{BB962C8B-B14F-4D97-AF65-F5344CB8AC3E}">
        <p14:creationId xmlns:p14="http://schemas.microsoft.com/office/powerpoint/2010/main" val="1992151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sz="1200" dirty="0" smtClean="0">
                <a:latin typeface="Tahoma" pitchFamily="34" charset="0"/>
              </a:rPr>
              <a:t>Think about what you might insure.  Why would you insure it?</a:t>
            </a:r>
          </a:p>
          <a:p>
            <a:endParaRPr lang="en-US" altLang="en-US" sz="1200" dirty="0" smtClean="0">
              <a:latin typeface="Tahoma" pitchFamily="34" charset="0"/>
            </a:endParaRPr>
          </a:p>
          <a:p>
            <a:pPr marL="171450" indent="-171450">
              <a:buFont typeface="Wingdings" panose="05000000000000000000" pitchFamily="2" charset="2"/>
              <a:buChar char="q"/>
            </a:pPr>
            <a:r>
              <a:rPr lang="en-US" altLang="en-US" sz="1200" dirty="0" smtClean="0">
                <a:latin typeface="Tahoma" pitchFamily="34" charset="0"/>
              </a:rPr>
              <a:t>What would happen if there was no insurance?</a:t>
            </a:r>
          </a:p>
          <a:p>
            <a:endParaRPr lang="en-US" altLang="en-US" sz="1200" dirty="0" smtClean="0">
              <a:latin typeface="Tahoma" pitchFamily="34" charset="0"/>
            </a:endParaRPr>
          </a:p>
          <a:p>
            <a:pPr marL="171450" indent="-171450">
              <a:buFont typeface="Wingdings" panose="05000000000000000000" pitchFamily="2" charset="2"/>
              <a:buChar char="q"/>
            </a:pPr>
            <a:r>
              <a:rPr lang="en-US" altLang="en-US" sz="1200" dirty="0" smtClean="0">
                <a:latin typeface="Tahoma" pitchFamily="34" charset="0"/>
              </a:rPr>
              <a:t>Is it fiscally prudent to insure and item, collection, entire archive?  What would be the consequences of not insuring?</a:t>
            </a: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25</a:t>
            </a:fld>
            <a:endParaRPr lang="en-US"/>
          </a:p>
        </p:txBody>
      </p:sp>
    </p:spTree>
    <p:extLst>
      <p:ext uri="{BB962C8B-B14F-4D97-AF65-F5344CB8AC3E}">
        <p14:creationId xmlns:p14="http://schemas.microsoft.com/office/powerpoint/2010/main" val="10345691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27</a:t>
            </a:fld>
            <a:endParaRPr lang="en-US"/>
          </a:p>
        </p:txBody>
      </p:sp>
    </p:spTree>
    <p:extLst>
      <p:ext uri="{BB962C8B-B14F-4D97-AF65-F5344CB8AC3E}">
        <p14:creationId xmlns:p14="http://schemas.microsoft.com/office/powerpoint/2010/main" val="8638924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Make sure you have a backup contact for </a:t>
            </a:r>
            <a:r>
              <a:rPr lang="en-US" smtClean="0"/>
              <a:t>your insurance.  </a:t>
            </a:r>
            <a:endParaRPr lang="en-US"/>
          </a:p>
        </p:txBody>
      </p:sp>
      <p:sp>
        <p:nvSpPr>
          <p:cNvPr id="4" name="Slide Number Placeholder 3"/>
          <p:cNvSpPr>
            <a:spLocks noGrp="1"/>
          </p:cNvSpPr>
          <p:nvPr>
            <p:ph type="sldNum" sz="quarter" idx="10"/>
          </p:nvPr>
        </p:nvSpPr>
        <p:spPr/>
        <p:txBody>
          <a:bodyPr/>
          <a:lstStyle/>
          <a:p>
            <a:fld id="{7239F645-3192-4155-A8B5-BFC38282CA79}" type="slidenum">
              <a:rPr lang="en-US" smtClean="0"/>
              <a:t>30</a:t>
            </a:fld>
            <a:endParaRPr lang="en-US"/>
          </a:p>
        </p:txBody>
      </p:sp>
    </p:spTree>
    <p:extLst>
      <p:ext uri="{BB962C8B-B14F-4D97-AF65-F5344CB8AC3E}">
        <p14:creationId xmlns:p14="http://schemas.microsoft.com/office/powerpoint/2010/main" val="18084569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smtClean="0"/>
              <a:t>Having </a:t>
            </a:r>
            <a:r>
              <a:rPr lang="en-US" dirty="0" smtClean="0"/>
              <a:t>only one person involved with handling </a:t>
            </a:r>
            <a:r>
              <a:rPr lang="en-US" smtClean="0"/>
              <a:t>the insurance.</a:t>
            </a:r>
            <a:endParaRPr lang="en-US"/>
          </a:p>
        </p:txBody>
      </p:sp>
      <p:sp>
        <p:nvSpPr>
          <p:cNvPr id="4" name="Slide Number Placeholder 3"/>
          <p:cNvSpPr>
            <a:spLocks noGrp="1"/>
          </p:cNvSpPr>
          <p:nvPr>
            <p:ph type="sldNum" sz="quarter" idx="10"/>
          </p:nvPr>
        </p:nvSpPr>
        <p:spPr/>
        <p:txBody>
          <a:bodyPr/>
          <a:lstStyle/>
          <a:p>
            <a:fld id="{7239F645-3192-4155-A8B5-BFC38282CA79}" type="slidenum">
              <a:rPr lang="en-US" smtClean="0"/>
              <a:t>31</a:t>
            </a:fld>
            <a:endParaRPr lang="en-US"/>
          </a:p>
        </p:txBody>
      </p:sp>
    </p:spTree>
    <p:extLst>
      <p:ext uri="{BB962C8B-B14F-4D97-AF65-F5344CB8AC3E}">
        <p14:creationId xmlns:p14="http://schemas.microsoft.com/office/powerpoint/2010/main" val="1904804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Provides property and casualty insurance.</a:t>
            </a:r>
            <a:r>
              <a:rPr lang="en-US" baseline="0" dirty="0" smtClean="0"/>
              <a:t>  </a:t>
            </a:r>
          </a:p>
          <a:p>
            <a:pPr marL="171450" indent="-171450">
              <a:buFont typeface="Wingdings" panose="05000000000000000000" pitchFamily="2" charset="2"/>
              <a:buChar char="q"/>
            </a:pPr>
            <a:r>
              <a:rPr lang="en-US" baseline="0" dirty="0" smtClean="0"/>
              <a:t>We do not provide Health or workers compensation as those are provided by other agencies.</a:t>
            </a:r>
          </a:p>
          <a:p>
            <a:pPr marL="171450" indent="-171450">
              <a:buFont typeface="Wingdings" panose="05000000000000000000" pitchFamily="2" charset="2"/>
              <a:buChar char="q"/>
            </a:pPr>
            <a:r>
              <a:rPr lang="en-US" baseline="0" dirty="0" smtClean="0"/>
              <a:t>Created to cover governmental entities.  Do not provide coverage for non-profit organizations.</a:t>
            </a:r>
          </a:p>
          <a:p>
            <a:pPr marL="171450" indent="-171450">
              <a:buFont typeface="Wingdings" panose="05000000000000000000" pitchFamily="2" charset="2"/>
              <a:buChar char="q"/>
            </a:pPr>
            <a:endParaRPr lang="en-US" baseline="0" dirty="0" smtClean="0"/>
          </a:p>
          <a:p>
            <a:pPr marL="0" indent="0">
              <a:buFont typeface="Wingdings" panose="05000000000000000000" pitchFamily="2" charset="2"/>
              <a:buNone/>
            </a:pP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3</a:t>
            </a:fld>
            <a:endParaRPr lang="en-US"/>
          </a:p>
        </p:txBody>
      </p:sp>
    </p:spTree>
    <p:extLst>
      <p:ext uri="{BB962C8B-B14F-4D97-AF65-F5344CB8AC3E}">
        <p14:creationId xmlns:p14="http://schemas.microsoft.com/office/powerpoint/2010/main" val="82247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sz="1200" dirty="0" smtClean="0"/>
              <a:t>Originally as a sinking fund and was later structured to look and act like an insurance company. The</a:t>
            </a:r>
            <a:r>
              <a:rPr lang="en-US" altLang="en-US" sz="1200" baseline="0" dirty="0" smtClean="0"/>
              <a:t> Funds mission is to provide insurance specifically designed to meet the needs of governmental entities at the lowest possible cost. </a:t>
            </a:r>
          </a:p>
          <a:p>
            <a:pPr marL="171450" indent="-171450">
              <a:buFont typeface="Wingdings" panose="05000000000000000000" pitchFamily="2" charset="2"/>
              <a:buChar char="q"/>
            </a:pPr>
            <a:endParaRPr lang="en-US" altLang="en-US" sz="1200" dirty="0" smtClean="0"/>
          </a:p>
          <a:p>
            <a:pPr marL="171450" indent="-171450">
              <a:buFont typeface="Wingdings" panose="05000000000000000000" pitchFamily="2" charset="2"/>
              <a:buChar char="q"/>
            </a:pPr>
            <a:r>
              <a:rPr lang="en-US" altLang="en-US" sz="1200" dirty="0" smtClean="0"/>
              <a:t>Rates are based on exposures, losses and losses incurred but not yet reported.  The IRF contracts with an actuary firm that provides us with guidance in determining rates.</a:t>
            </a:r>
          </a:p>
          <a:p>
            <a:pPr marL="171450" indent="-171450">
              <a:buFont typeface="Wingdings" panose="05000000000000000000" pitchFamily="2" charset="2"/>
              <a:buChar char="q"/>
            </a:pPr>
            <a:endParaRPr lang="en-US" altLang="en-US" sz="1200" dirty="0" smtClean="0"/>
          </a:p>
          <a:p>
            <a:pPr marL="171450" indent="-171450">
              <a:buFont typeface="Wingdings" panose="05000000000000000000" pitchFamily="2" charset="2"/>
              <a:buChar char="q"/>
            </a:pPr>
            <a:r>
              <a:rPr lang="en-US" altLang="en-US" sz="1200" dirty="0" smtClean="0"/>
              <a:t>This is an all or nothing book of business.  If an insured has liability with us must have property as far as they need/want the coverage.</a:t>
            </a:r>
          </a:p>
          <a:p>
            <a:pPr marL="171450" indent="-171450">
              <a:buFont typeface="Wingdings" panose="05000000000000000000" pitchFamily="2" charset="2"/>
              <a:buChar char="q"/>
            </a:pPr>
            <a:endParaRPr lang="en-US" altLang="en-US" sz="1200" dirty="0" smtClean="0"/>
          </a:p>
          <a:p>
            <a:pPr marL="171450" indent="-171450">
              <a:buFont typeface="Wingdings" panose="05000000000000000000" pitchFamily="2" charset="2"/>
              <a:buChar char="q"/>
            </a:pPr>
            <a:endParaRPr lang="en-US" altLang="en-US" sz="1200" dirty="0" smtClean="0"/>
          </a:p>
          <a:p>
            <a:endParaRPr lang="en-US" altLang="en-US" sz="1200" dirty="0" smtClean="0"/>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4</a:t>
            </a:fld>
            <a:endParaRPr lang="en-US"/>
          </a:p>
        </p:txBody>
      </p:sp>
    </p:spTree>
    <p:extLst>
      <p:ext uri="{BB962C8B-B14F-4D97-AF65-F5344CB8AC3E}">
        <p14:creationId xmlns:p14="http://schemas.microsoft.com/office/powerpoint/2010/main" val="3093261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t>Admin:  Provides daily support, Handles HR duties, Contact point for Legislature, </a:t>
            </a:r>
            <a:r>
              <a:rPr lang="en-US" altLang="en-US" dirty="0" err="1" smtClean="0"/>
              <a:t>Gov</a:t>
            </a:r>
            <a:r>
              <a:rPr lang="en-US" altLang="en-US" dirty="0" smtClean="0"/>
              <a:t>, OED and other agencies</a:t>
            </a:r>
          </a:p>
          <a:p>
            <a:endParaRPr lang="en-US" altLang="en-US" dirty="0" smtClean="0"/>
          </a:p>
          <a:p>
            <a:pPr marL="171450" indent="-171450">
              <a:buFont typeface="Wingdings" panose="05000000000000000000" pitchFamily="2" charset="2"/>
              <a:buChar char="q"/>
            </a:pPr>
            <a:r>
              <a:rPr lang="en-US" altLang="en-US" dirty="0" smtClean="0"/>
              <a:t>Property/ Casualty</a:t>
            </a:r>
            <a:r>
              <a:rPr lang="en-US" altLang="en-US" baseline="0" dirty="0" smtClean="0"/>
              <a:t> or </a:t>
            </a:r>
            <a:r>
              <a:rPr lang="en-US" altLang="en-US" dirty="0" smtClean="0"/>
              <a:t>Underwriting: Write policies, provide info on policies, work w/ insureds to maintain adequate coverage, provides some Risk </a:t>
            </a:r>
            <a:r>
              <a:rPr lang="en-US" altLang="en-US" dirty="0" err="1" smtClean="0"/>
              <a:t>mngt</a:t>
            </a:r>
            <a:r>
              <a:rPr lang="en-US" altLang="en-US" dirty="0" smtClean="0"/>
              <a:t> services</a:t>
            </a:r>
          </a:p>
          <a:p>
            <a:r>
              <a:rPr lang="en-US" altLang="en-US" dirty="0" smtClean="0"/>
              <a:t>Through some of our reinsurance contracts safety inspections of larger structures are done. Boiler inspections, We offer driver safety classes</a:t>
            </a:r>
          </a:p>
          <a:p>
            <a:r>
              <a:rPr lang="en-US" altLang="en-US" dirty="0" smtClean="0"/>
              <a:t>The entire UW section has 8 employees</a:t>
            </a:r>
          </a:p>
          <a:p>
            <a:endParaRPr lang="en-US" altLang="en-US" dirty="0" smtClean="0"/>
          </a:p>
          <a:p>
            <a:pPr marL="171450" indent="-171450">
              <a:buFont typeface="Wingdings" panose="05000000000000000000" pitchFamily="2" charset="2"/>
              <a:buChar char="q"/>
            </a:pPr>
            <a:r>
              <a:rPr lang="en-US" altLang="en-US" dirty="0" smtClean="0"/>
              <a:t>Claims: Determines coverage, assigns adjusters (use outside, contract employees) assigns attorneys to defend, process payments on claims and expenses. 20 personnel in this department</a:t>
            </a:r>
          </a:p>
          <a:p>
            <a:endParaRPr lang="en-US" altLang="en-US" dirty="0" smtClean="0"/>
          </a:p>
          <a:p>
            <a:pPr marL="171450" indent="-171450">
              <a:buFont typeface="Wingdings" panose="05000000000000000000" pitchFamily="2" charset="2"/>
              <a:buChar char="q"/>
            </a:pPr>
            <a:r>
              <a:rPr lang="en-US" altLang="en-US" dirty="0" smtClean="0"/>
              <a:t>Medical Prof Liability Claims – handles all MED Mal claims 4 personnel</a:t>
            </a: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5</a:t>
            </a:fld>
            <a:endParaRPr lang="en-US"/>
          </a:p>
        </p:txBody>
      </p:sp>
    </p:spTree>
    <p:extLst>
      <p:ext uri="{BB962C8B-B14F-4D97-AF65-F5344CB8AC3E}">
        <p14:creationId xmlns:p14="http://schemas.microsoft.com/office/powerpoint/2010/main" val="1441852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dirty="0" smtClean="0"/>
              <a:t>Risk Management</a:t>
            </a:r>
            <a:r>
              <a:rPr lang="en-US" baseline="0" dirty="0" smtClean="0"/>
              <a:t> is the forecasting and evaluation of financial risks together with the identification of procedures to avoid or minimize their impact.</a:t>
            </a:r>
          </a:p>
          <a:p>
            <a:endParaRPr lang="en-US" baseline="0" dirty="0" smtClean="0"/>
          </a:p>
          <a:p>
            <a:pPr marL="171450" indent="-171450">
              <a:buFont typeface="Wingdings" panose="05000000000000000000" pitchFamily="2" charset="2"/>
              <a:buChar char="q"/>
            </a:pPr>
            <a:r>
              <a:rPr lang="en-US" baseline="0" dirty="0" smtClean="0"/>
              <a:t>Types of Risk Management:</a:t>
            </a:r>
          </a:p>
          <a:p>
            <a:pPr marL="628650" lvl="1" indent="-171450">
              <a:buFont typeface="Wingdings" panose="05000000000000000000" pitchFamily="2" charset="2"/>
              <a:buChar char="q"/>
            </a:pPr>
            <a:r>
              <a:rPr lang="en-US" baseline="0" dirty="0" smtClean="0"/>
              <a:t>Insurance- protects you from financial loss due to negligence or damages to physical property.</a:t>
            </a:r>
          </a:p>
          <a:p>
            <a:pPr marL="628650" lvl="1" indent="-171450">
              <a:buFont typeface="Wingdings" panose="05000000000000000000" pitchFamily="2" charset="2"/>
              <a:buChar char="q"/>
            </a:pPr>
            <a:r>
              <a:rPr lang="en-US" baseline="0" dirty="0" smtClean="0"/>
              <a:t>Training for Staff such as driver improvement classes, health and safety classes, etc.</a:t>
            </a:r>
          </a:p>
          <a:p>
            <a:pPr marL="628650" lvl="1" indent="-171450">
              <a:buFont typeface="Wingdings" panose="05000000000000000000" pitchFamily="2" charset="2"/>
              <a:buChar char="q"/>
            </a:pPr>
            <a:r>
              <a:rPr lang="en-US" baseline="0" dirty="0" smtClean="0"/>
              <a:t>Keeping reserve for unexpected events- Some agencies retain a reserves to cover things such as insurance deductibles, repairs and upkeep to policy that may not be covered on insurance, etc.</a:t>
            </a:r>
          </a:p>
          <a:p>
            <a:pPr marL="628650" lvl="1" indent="-171450">
              <a:buFont typeface="Wingdings" panose="05000000000000000000" pitchFamily="2" charset="2"/>
              <a:buChar char="q"/>
            </a:pPr>
            <a:r>
              <a:rPr lang="en-US" baseline="0" dirty="0" smtClean="0"/>
              <a:t>Instituting protocols and procedures. Requiring back ground checks on all employees, securing driving records for any employee driving an agency vehicle, or in the case of our corrections staff, video taping some interactions with prisoners.</a:t>
            </a:r>
          </a:p>
          <a:p>
            <a:pPr marL="628650" lvl="1" indent="-171450">
              <a:buFont typeface="Wingdings" panose="05000000000000000000" pitchFamily="2" charset="2"/>
              <a:buChar char="q"/>
            </a:pPr>
            <a:r>
              <a:rPr lang="en-US" baseline="0" dirty="0" smtClean="0"/>
              <a:t>Risk Avoidance- Deciding not to proceed with an event due to the amount of liability created.  For example, deciding not to students to hold a bon fire.</a:t>
            </a:r>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6</a:t>
            </a:fld>
            <a:endParaRPr lang="en-US"/>
          </a:p>
        </p:txBody>
      </p:sp>
    </p:spTree>
    <p:extLst>
      <p:ext uri="{BB962C8B-B14F-4D97-AF65-F5344CB8AC3E}">
        <p14:creationId xmlns:p14="http://schemas.microsoft.com/office/powerpoint/2010/main" val="2571114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dirty="0" smtClean="0">
                <a:latin typeface="Tahoma" pitchFamily="34" charset="0"/>
              </a:rPr>
              <a:t>Ask what is:</a:t>
            </a:r>
          </a:p>
          <a:p>
            <a:pPr marL="628650" lvl="1" indent="-171450">
              <a:buFont typeface="Wingdings" panose="05000000000000000000" pitchFamily="2" charset="2"/>
              <a:buChar char="q"/>
            </a:pPr>
            <a:r>
              <a:rPr lang="en-US" altLang="en-US" dirty="0" smtClean="0">
                <a:latin typeface="Tahoma" pitchFamily="34" charset="0"/>
              </a:rPr>
              <a:t>Loss</a:t>
            </a:r>
          </a:p>
          <a:p>
            <a:pPr marL="628650" lvl="1" indent="-171450">
              <a:buFont typeface="Wingdings" panose="05000000000000000000" pitchFamily="2" charset="2"/>
              <a:buChar char="q"/>
            </a:pPr>
            <a:r>
              <a:rPr lang="en-US" altLang="en-US" dirty="0" smtClean="0">
                <a:latin typeface="Tahoma" pitchFamily="34" charset="0"/>
              </a:rPr>
              <a:t>Liability</a:t>
            </a:r>
          </a:p>
          <a:p>
            <a:pPr marL="628650" lvl="1" indent="-171450">
              <a:buFont typeface="Wingdings" panose="05000000000000000000" pitchFamily="2" charset="2"/>
              <a:buChar char="q"/>
            </a:pPr>
            <a:r>
              <a:rPr lang="en-US" altLang="en-US" dirty="0" smtClean="0">
                <a:latin typeface="Tahoma" pitchFamily="34" charset="0"/>
              </a:rPr>
              <a:t>Physical damage?</a:t>
            </a:r>
          </a:p>
          <a:p>
            <a:endParaRPr lang="en-US" altLang="en-US" dirty="0" smtClean="0">
              <a:latin typeface="Tahoma" pitchFamily="34" charset="0"/>
            </a:endParaRPr>
          </a:p>
          <a:p>
            <a:pPr marL="171450" indent="-171450">
              <a:buFont typeface="Wingdings" panose="05000000000000000000" pitchFamily="2" charset="2"/>
              <a:buChar char="q"/>
            </a:pPr>
            <a:r>
              <a:rPr lang="en-US" altLang="en-US" dirty="0" smtClean="0">
                <a:latin typeface="Tahoma" pitchFamily="34" charset="0"/>
              </a:rPr>
              <a:t>Insurance is a contract between two parties, the insurer and the insured.  </a:t>
            </a:r>
          </a:p>
          <a:p>
            <a:pPr marL="628650" lvl="1" indent="-171450">
              <a:buFont typeface="Wingdings" panose="05000000000000000000" pitchFamily="2" charset="2"/>
              <a:buChar char="q"/>
            </a:pPr>
            <a:r>
              <a:rPr lang="en-US" altLang="en-US" dirty="0" smtClean="0">
                <a:latin typeface="Tahoma" pitchFamily="34" charset="0"/>
              </a:rPr>
              <a:t>Provide a defense</a:t>
            </a:r>
            <a:r>
              <a:rPr lang="en-US" altLang="en-US" baseline="0" dirty="0" smtClean="0">
                <a:latin typeface="Tahoma" pitchFamily="34" charset="0"/>
              </a:rPr>
              <a:t> for liability claims or provide compensation to the impacted party in the case of negligence.  </a:t>
            </a:r>
            <a:endParaRPr lang="en-US" altLang="en-US" dirty="0" smtClean="0">
              <a:latin typeface="Tahoma" pitchFamily="34" charset="0"/>
            </a:endParaRPr>
          </a:p>
          <a:p>
            <a:pPr marL="628650" lvl="1" indent="-171450">
              <a:buFont typeface="Wingdings" panose="05000000000000000000" pitchFamily="2" charset="2"/>
              <a:buChar char="q"/>
            </a:pPr>
            <a:r>
              <a:rPr lang="en-US" altLang="en-US" dirty="0" smtClean="0">
                <a:latin typeface="Tahoma" pitchFamily="34" charset="0"/>
              </a:rPr>
              <a:t>Property losses are first party claims, payable because of the insurance contract.</a:t>
            </a:r>
          </a:p>
          <a:p>
            <a:pPr marL="457200" lvl="1" indent="0">
              <a:buFont typeface="Wingdings" panose="05000000000000000000" pitchFamily="2" charset="2"/>
              <a:buNone/>
            </a:pPr>
            <a:endParaRPr lang="en-US" altLang="en-US" dirty="0" smtClean="0">
              <a:latin typeface="Tahoma" pitchFamily="34"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altLang="en-US" sz="1200" dirty="0" smtClean="0">
                <a:latin typeface="Tahoma" pitchFamily="34" charset="0"/>
              </a:rPr>
              <a:t>Indemnification means to restore the insured to the same or nearly the same financial condition they were in prior to the loss.</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en-US" sz="1200" dirty="0" smtClean="0">
              <a:latin typeface="Tahoma" pitchFamily="34" charset="0"/>
            </a:endParaRPr>
          </a:p>
          <a:p>
            <a:endParaRPr lang="en-US" altLang="en-US" sz="1200" dirty="0" smtClean="0">
              <a:latin typeface="Tahoma" pitchFamily="34" charset="0"/>
            </a:endParaRPr>
          </a:p>
          <a:p>
            <a:endParaRPr lang="en-US" altLang="en-US" dirty="0" smtClean="0">
              <a:latin typeface="Tahoma" pitchFamily="34" charset="0"/>
            </a:endParaRP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7</a:t>
            </a:fld>
            <a:endParaRPr lang="en-US"/>
          </a:p>
        </p:txBody>
      </p:sp>
    </p:spTree>
    <p:extLst>
      <p:ext uri="{BB962C8B-B14F-4D97-AF65-F5344CB8AC3E}">
        <p14:creationId xmlns:p14="http://schemas.microsoft.com/office/powerpoint/2010/main" val="4231304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sz="1200" dirty="0" smtClean="0">
                <a:latin typeface="Tahoma" pitchFamily="34" charset="0"/>
              </a:rPr>
              <a:t>Liability is the injury or damage caused by one person to another or their property.  It is also called</a:t>
            </a:r>
            <a:r>
              <a:rPr lang="en-US" altLang="en-US" sz="1200" baseline="0" dirty="0" smtClean="0">
                <a:latin typeface="Tahoma" pitchFamily="34" charset="0"/>
              </a:rPr>
              <a:t> a third party coverage as it pays for claims of a party that is outside of the insurance contract.</a:t>
            </a:r>
            <a:endParaRPr lang="en-US" altLang="en-US" sz="1200" dirty="0" smtClean="0">
              <a:latin typeface="Tahoma" pitchFamily="34" charset="0"/>
            </a:endParaRPr>
          </a:p>
          <a:p>
            <a:pPr marL="628650" lvl="1" indent="-171450">
              <a:buFont typeface="Wingdings" panose="05000000000000000000" pitchFamily="2" charset="2"/>
              <a:buChar char="q"/>
            </a:pPr>
            <a:r>
              <a:rPr lang="en-US" altLang="en-US" sz="1200" dirty="0" smtClean="0">
                <a:latin typeface="Tahoma" pitchFamily="34" charset="0"/>
              </a:rPr>
              <a:t>Bodily</a:t>
            </a:r>
            <a:r>
              <a:rPr lang="en-US" altLang="en-US" sz="1200" baseline="0" dirty="0" smtClean="0">
                <a:latin typeface="Tahoma" pitchFamily="34" charset="0"/>
              </a:rPr>
              <a:t> injury is injury to a person.  For example, if I put up a sign and the sign was not put up properly and fell on someone causing them a concussion.  That would be a bodily injury claim.</a:t>
            </a:r>
            <a:endParaRPr lang="en-US" altLang="en-US" sz="1200" dirty="0" smtClean="0">
              <a:latin typeface="Tahoma" pitchFamily="34" charset="0"/>
            </a:endParaRPr>
          </a:p>
          <a:p>
            <a:pPr marL="628650" lvl="1" indent="-171450">
              <a:buFont typeface="Wingdings" panose="05000000000000000000" pitchFamily="2" charset="2"/>
              <a:buChar char="q"/>
            </a:pPr>
            <a:r>
              <a:rPr lang="en-US" altLang="en-US" sz="1200" dirty="0" smtClean="0">
                <a:latin typeface="Tahoma" pitchFamily="34" charset="0"/>
              </a:rPr>
              <a:t>Personal injury can include Civil Rights violations, copyright infringement, libel and slander.</a:t>
            </a:r>
          </a:p>
          <a:p>
            <a:pPr marL="628650" lvl="1" indent="-171450">
              <a:buFont typeface="Wingdings" panose="05000000000000000000" pitchFamily="2" charset="2"/>
              <a:buChar char="q"/>
            </a:pPr>
            <a:r>
              <a:rPr lang="en-US" altLang="en-US" sz="1200" dirty="0" smtClean="0">
                <a:latin typeface="Tahoma" pitchFamily="34" charset="0"/>
              </a:rPr>
              <a:t>Property damage</a:t>
            </a:r>
            <a:r>
              <a:rPr lang="en-US" altLang="en-US" sz="1200" baseline="0" dirty="0" smtClean="0">
                <a:latin typeface="Tahoma" pitchFamily="34" charset="0"/>
              </a:rPr>
              <a:t> is exactly what is sounds like.  An act or failure to act results in damages to another’s property.</a:t>
            </a:r>
            <a:endParaRPr lang="en-US" altLang="en-US" sz="1200" dirty="0" smtClean="0">
              <a:latin typeface="Tahoma" pitchFamily="34" charset="0"/>
            </a:endParaRPr>
          </a:p>
          <a:p>
            <a:endParaRPr lang="en-US" altLang="en-US" sz="1200" dirty="0" smtClean="0">
              <a:latin typeface="Tahoma" pitchFamily="34" charset="0"/>
            </a:endParaRPr>
          </a:p>
          <a:p>
            <a:pPr marL="171450" indent="-171450">
              <a:buFont typeface="Wingdings" panose="05000000000000000000" pitchFamily="2" charset="2"/>
              <a:buChar char="q"/>
            </a:pPr>
            <a:r>
              <a:rPr lang="en-US" altLang="en-US" sz="1200" dirty="0" smtClean="0">
                <a:latin typeface="Tahoma" pitchFamily="34" charset="0"/>
              </a:rPr>
              <a:t>Items in your care custody or control are excluded from coverage under liability policies.  Give example</a:t>
            </a:r>
            <a:r>
              <a:rPr lang="en-US" altLang="en-US" sz="1200" baseline="0" dirty="0" smtClean="0">
                <a:latin typeface="Tahoma" pitchFamily="34" charset="0"/>
              </a:rPr>
              <a:t> of girlfriend's text books in the vehicle.</a:t>
            </a:r>
          </a:p>
          <a:p>
            <a:pPr marL="171450" indent="-171450">
              <a:buFont typeface="Wingdings" panose="05000000000000000000" pitchFamily="2" charset="2"/>
              <a:buChar char="q"/>
            </a:pPr>
            <a:r>
              <a:rPr lang="en-US" altLang="en-US" sz="1200" baseline="0" dirty="0" smtClean="0">
                <a:latin typeface="Tahoma" pitchFamily="34" charset="0"/>
              </a:rPr>
              <a:t>The key thing to understand about any Liability policy is that there has to be negligence involved for it to be covered under the policy.  </a:t>
            </a:r>
          </a:p>
          <a:p>
            <a:pPr marL="628650" lvl="1" indent="-171450">
              <a:buFont typeface="Wingdings" panose="05000000000000000000" pitchFamily="2" charset="2"/>
              <a:buChar char="q"/>
            </a:pPr>
            <a:r>
              <a:rPr lang="en-US" altLang="en-US" sz="1200" baseline="0" dirty="0" smtClean="0">
                <a:latin typeface="Tahoma" pitchFamily="34" charset="0"/>
              </a:rPr>
              <a:t>Discuss the tree falling on the car claim scenario.</a:t>
            </a:r>
            <a:endParaRPr lang="en-US" altLang="en-US" sz="1200" dirty="0" smtClean="0">
              <a:latin typeface="Tahoma" pitchFamily="34" charset="0"/>
            </a:endParaRPr>
          </a:p>
          <a:p>
            <a:endParaRPr lang="en-US" altLang="en-US" sz="1200" dirty="0" smtClean="0">
              <a:latin typeface="Tahoma" pitchFamily="34" charset="0"/>
            </a:endParaRP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8</a:t>
            </a:fld>
            <a:endParaRPr lang="en-US"/>
          </a:p>
        </p:txBody>
      </p:sp>
    </p:spTree>
    <p:extLst>
      <p:ext uri="{BB962C8B-B14F-4D97-AF65-F5344CB8AC3E}">
        <p14:creationId xmlns:p14="http://schemas.microsoft.com/office/powerpoint/2010/main" val="1188006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q"/>
            </a:pPr>
            <a:r>
              <a:rPr lang="en-US" altLang="en-US" sz="1200" dirty="0" smtClean="0">
                <a:latin typeface="Tahoma" pitchFamily="34" charset="0"/>
              </a:rPr>
              <a:t>Actual damage is what most people think of:  water damage, damage from fire, vandalism.  </a:t>
            </a:r>
          </a:p>
          <a:p>
            <a:endParaRPr lang="en-US" altLang="en-US" sz="1200" dirty="0" smtClean="0">
              <a:latin typeface="Tahoma" pitchFamily="34" charset="0"/>
            </a:endParaRPr>
          </a:p>
          <a:p>
            <a:pPr marL="171450" indent="-171450">
              <a:buFont typeface="Wingdings" panose="05000000000000000000" pitchFamily="2" charset="2"/>
              <a:buChar char="q"/>
            </a:pPr>
            <a:r>
              <a:rPr lang="en-US" altLang="en-US" sz="1200" dirty="0" smtClean="0">
                <a:latin typeface="Tahoma" pitchFamily="34" charset="0"/>
              </a:rPr>
              <a:t>Theft usually has to be proved by physical evidence of forcible entry or exit.  Does not include theft by employees, volunteers or voluntary parting.  Theft</a:t>
            </a:r>
            <a:r>
              <a:rPr lang="en-US" altLang="en-US" sz="1200" baseline="0" dirty="0" smtClean="0">
                <a:latin typeface="Tahoma" pitchFamily="34" charset="0"/>
              </a:rPr>
              <a:t> by employees is usually covered under an employee fidelity or crime bond that can be purchased on the open market.</a:t>
            </a:r>
            <a:endParaRPr lang="en-US" altLang="en-US" sz="1200" dirty="0" smtClean="0">
              <a:latin typeface="Tahoma" pitchFamily="34" charset="0"/>
            </a:endParaRPr>
          </a:p>
          <a:p>
            <a:endParaRPr lang="en-US" altLang="en-US" sz="1200" dirty="0" smtClean="0">
              <a:latin typeface="Tahoma" pitchFamily="34" charset="0"/>
            </a:endParaRPr>
          </a:p>
          <a:p>
            <a:pPr marL="171450" indent="-171450">
              <a:buFont typeface="Wingdings" panose="05000000000000000000" pitchFamily="2" charset="2"/>
              <a:buChar char="q"/>
            </a:pPr>
            <a:r>
              <a:rPr lang="en-US" altLang="en-US" sz="1200" dirty="0" smtClean="0">
                <a:latin typeface="Tahoma" pitchFamily="34" charset="0"/>
              </a:rPr>
              <a:t>Loss of use is not common, but does exist.  For example, a fire breaks out</a:t>
            </a:r>
            <a:r>
              <a:rPr lang="en-US" altLang="en-US" sz="1200" baseline="0" dirty="0" smtClean="0">
                <a:latin typeface="Tahoma" pitchFamily="34" charset="0"/>
              </a:rPr>
              <a:t> in an upper floor of a multi- story building.  The bottom floor is not damages, but the building is not structurally safe to remain in due to the damages above.</a:t>
            </a:r>
          </a:p>
          <a:p>
            <a:pPr marL="0" indent="0">
              <a:buFont typeface="Wingdings" panose="05000000000000000000" pitchFamily="2" charset="2"/>
              <a:buNone/>
            </a:pPr>
            <a:endParaRPr lang="en-US" altLang="en-US" sz="1200" dirty="0" smtClean="0">
              <a:latin typeface="Tahoma" pitchFamily="34" charset="0"/>
            </a:endParaRPr>
          </a:p>
          <a:p>
            <a:endParaRPr lang="en-US" dirty="0"/>
          </a:p>
        </p:txBody>
      </p:sp>
      <p:sp>
        <p:nvSpPr>
          <p:cNvPr id="4" name="Slide Number Placeholder 3"/>
          <p:cNvSpPr>
            <a:spLocks noGrp="1"/>
          </p:cNvSpPr>
          <p:nvPr>
            <p:ph type="sldNum" sz="quarter" idx="10"/>
          </p:nvPr>
        </p:nvSpPr>
        <p:spPr/>
        <p:txBody>
          <a:bodyPr/>
          <a:lstStyle/>
          <a:p>
            <a:fld id="{7239F645-3192-4155-A8B5-BFC38282CA79}" type="slidenum">
              <a:rPr lang="en-US" smtClean="0"/>
              <a:t>9</a:t>
            </a:fld>
            <a:endParaRPr lang="en-US"/>
          </a:p>
        </p:txBody>
      </p:sp>
    </p:spTree>
    <p:extLst>
      <p:ext uri="{BB962C8B-B14F-4D97-AF65-F5344CB8AC3E}">
        <p14:creationId xmlns:p14="http://schemas.microsoft.com/office/powerpoint/2010/main" val="3800212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B3B4CE-2390-4500-AA7E-C54CF9CF6494}" type="datetimeFigureOut">
              <a:rPr lang="en-US" smtClean="0"/>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364467687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B3B4CE-2390-4500-AA7E-C54CF9CF6494}" type="datetimeFigureOut">
              <a:rPr lang="en-US" smtClean="0"/>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326731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B3B4CE-2390-4500-AA7E-C54CF9CF6494}" type="datetimeFigureOut">
              <a:rPr lang="en-US" smtClean="0"/>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36030996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B3B4CE-2390-4500-AA7E-C54CF9CF6494}" type="datetimeFigureOut">
              <a:rPr lang="en-US" smtClean="0"/>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258137929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B3B4CE-2390-4500-AA7E-C54CF9CF6494}" type="datetimeFigureOut">
              <a:rPr lang="en-US" smtClean="0"/>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2320525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B3B4CE-2390-4500-AA7E-C54CF9CF6494}" type="datetimeFigureOut">
              <a:rPr lang="en-US" smtClean="0"/>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211783709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B3B4CE-2390-4500-AA7E-C54CF9CF6494}" type="datetimeFigureOut">
              <a:rPr lang="en-US" smtClean="0"/>
              <a:t>9/9/2019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2987841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B3B4CE-2390-4500-AA7E-C54CF9CF6494}" type="datetimeFigureOut">
              <a:rPr lang="en-US" smtClean="0"/>
              <a:t>9/9/2019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365396797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B3B4CE-2390-4500-AA7E-C54CF9CF6494}" type="datetimeFigureOut">
              <a:rPr lang="en-US" smtClean="0"/>
              <a:t>9/9/2019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259243990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3B4CE-2390-4500-AA7E-C54CF9CF6494}" type="datetimeFigureOut">
              <a:rPr lang="en-US" smtClean="0"/>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1259042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3B4CE-2390-4500-AA7E-C54CF9CF6494}" type="datetimeFigureOut">
              <a:rPr lang="en-US" smtClean="0"/>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5424E-3A86-4B38-98C0-746F2FE7C023}" type="slidenum">
              <a:rPr lang="en-US" smtClean="0"/>
              <a:t>‹#›</a:t>
            </a:fld>
            <a:endParaRPr lang="en-US"/>
          </a:p>
        </p:txBody>
      </p:sp>
    </p:spTree>
    <p:extLst>
      <p:ext uri="{BB962C8B-B14F-4D97-AF65-F5344CB8AC3E}">
        <p14:creationId xmlns:p14="http://schemas.microsoft.com/office/powerpoint/2010/main" val="42470605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3B4CE-2390-4500-AA7E-C54CF9CF6494}" type="datetimeFigureOut">
              <a:rPr lang="en-US" smtClean="0"/>
              <a:t>9/9/2019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5424E-3A86-4B38-98C0-746F2FE7C023}" type="slidenum">
              <a:rPr lang="en-US" smtClean="0"/>
              <a:t>‹#›</a:t>
            </a:fld>
            <a:endParaRPr lang="en-US"/>
          </a:p>
        </p:txBody>
      </p:sp>
      <p:pic>
        <p:nvPicPr>
          <p:cNvPr id="1026" name="Picture 2" descr="C:\Users\awesteren\AppData\Local\Microsoft\Windows\Temporary Internet Files\Content.Outlook\JD68ECAI\webheader_irf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2793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mailto:Sstewart@irf.sc.gov"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1"/>
            <a:ext cx="7772400" cy="1523999"/>
          </a:xfrm>
        </p:spPr>
        <p:txBody>
          <a:bodyPr>
            <a:normAutofit fontScale="90000"/>
          </a:bodyPr>
          <a:lstStyle/>
          <a:p>
            <a:r>
              <a:rPr lang="en-US" altLang="en-US" sz="4400" dirty="0" smtClean="0">
                <a:latin typeface="Tahoma" pitchFamily="34" charset="0"/>
              </a:rPr>
              <a:t/>
            </a:r>
            <a:br>
              <a:rPr lang="en-US" altLang="en-US" sz="4400" dirty="0" smtClean="0">
                <a:latin typeface="Tahoma" pitchFamily="34" charset="0"/>
              </a:rPr>
            </a:br>
            <a:r>
              <a:rPr lang="en-US" altLang="en-US" sz="4400" dirty="0" smtClean="0">
                <a:solidFill>
                  <a:schemeClr val="tx1">
                    <a:lumMod val="75000"/>
                  </a:schemeClr>
                </a:solidFill>
                <a:latin typeface="Tahoma" pitchFamily="34" charset="0"/>
              </a:rPr>
              <a:t>Insurance and Risk Management for Governmental Agencies</a:t>
            </a:r>
            <a:r>
              <a:rPr lang="en-US" altLang="en-US" dirty="0"/>
              <a:t/>
            </a:r>
            <a:br>
              <a:rPr lang="en-US" altLang="en-US" dirty="0"/>
            </a:br>
            <a:endParaRPr lang="en-US" altLang="en-US" dirty="0"/>
          </a:p>
        </p:txBody>
      </p:sp>
      <p:sp>
        <p:nvSpPr>
          <p:cNvPr id="2051" name="Rectangle 3"/>
          <p:cNvSpPr>
            <a:spLocks noGrp="1" noChangeArrowheads="1"/>
          </p:cNvSpPr>
          <p:nvPr>
            <p:ph type="subTitle" idx="1"/>
          </p:nvPr>
        </p:nvSpPr>
        <p:spPr>
          <a:xfrm>
            <a:off x="2095500" y="3886200"/>
            <a:ext cx="4953000" cy="1447800"/>
          </a:xfrm>
        </p:spPr>
        <p:txBody>
          <a:bodyPr/>
          <a:lstStyle/>
          <a:p>
            <a:pPr algn="ctr"/>
            <a:r>
              <a:rPr lang="en-US" altLang="en-US" sz="3600" dirty="0" smtClean="0">
                <a:solidFill>
                  <a:schemeClr val="bg2">
                    <a:lumMod val="75000"/>
                  </a:schemeClr>
                </a:solidFill>
                <a:latin typeface="Tahoma" pitchFamily="34" charset="0"/>
              </a:rPr>
              <a:t>How to best protect your assets</a:t>
            </a:r>
            <a:endParaRPr lang="en-US" altLang="en-US" sz="3600" dirty="0">
              <a:solidFill>
                <a:schemeClr val="bg2">
                  <a:lumMod val="75000"/>
                </a:schemeClr>
              </a:solidFill>
              <a:latin typeface="Tahoma"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914400"/>
          </a:xfrm>
          <a:prstGeom prst="rect">
            <a:avLst/>
          </a:prstGeom>
        </p:spPr>
      </p:pic>
    </p:spTree>
    <p:extLst>
      <p:ext uri="{BB962C8B-B14F-4D97-AF65-F5344CB8AC3E}">
        <p14:creationId xmlns:p14="http://schemas.microsoft.com/office/powerpoint/2010/main" val="2188213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normAutofit/>
          </a:bodyPr>
          <a:lstStyle/>
          <a:p>
            <a:r>
              <a:rPr lang="en-US" altLang="en-US" sz="4000" dirty="0">
                <a:latin typeface="Tahoma" pitchFamily="34" charset="0"/>
              </a:rPr>
              <a:t>Exclusions for Physical Damage</a:t>
            </a:r>
            <a:endParaRPr lang="en-US" sz="4000" dirty="0"/>
          </a:p>
        </p:txBody>
      </p:sp>
      <p:sp>
        <p:nvSpPr>
          <p:cNvPr id="3" name="Content Placeholder 2"/>
          <p:cNvSpPr>
            <a:spLocks noGrp="1"/>
          </p:cNvSpPr>
          <p:nvPr>
            <p:ph idx="1"/>
          </p:nvPr>
        </p:nvSpPr>
        <p:spPr>
          <a:xfrm>
            <a:off x="457200" y="2590800"/>
            <a:ext cx="8229600" cy="3886200"/>
          </a:xfrm>
        </p:spPr>
        <p:txBody>
          <a:bodyPr/>
          <a:lstStyle/>
          <a:p>
            <a:r>
              <a:rPr lang="en-US" altLang="en-US" dirty="0">
                <a:latin typeface="Tahoma" pitchFamily="34" charset="0"/>
              </a:rPr>
              <a:t>Intentional acts of the insured</a:t>
            </a:r>
          </a:p>
          <a:p>
            <a:r>
              <a:rPr lang="en-US" altLang="en-US" dirty="0" smtClean="0">
                <a:latin typeface="Tahoma" pitchFamily="34" charset="0"/>
              </a:rPr>
              <a:t>Wear</a:t>
            </a:r>
            <a:r>
              <a:rPr lang="en-US" altLang="en-US" dirty="0">
                <a:latin typeface="Tahoma" pitchFamily="34" charset="0"/>
              </a:rPr>
              <a:t>, Tear, Deterioration </a:t>
            </a:r>
          </a:p>
          <a:p>
            <a:r>
              <a:rPr lang="en-US" altLang="en-US" dirty="0" smtClean="0">
                <a:latin typeface="Tahoma" pitchFamily="34" charset="0"/>
              </a:rPr>
              <a:t>Vermin</a:t>
            </a:r>
          </a:p>
          <a:p>
            <a:r>
              <a:rPr lang="en-US" altLang="en-US" dirty="0" smtClean="0">
                <a:latin typeface="Tahoma" pitchFamily="34" charset="0"/>
              </a:rPr>
              <a:t>Mold</a:t>
            </a:r>
            <a:endParaRPr lang="en-US" altLang="en-US" dirty="0">
              <a:latin typeface="Tahoma" pitchFamily="34" charset="0"/>
            </a:endParaRPr>
          </a:p>
          <a:p>
            <a:r>
              <a:rPr lang="en-US" altLang="en-US" dirty="0" smtClean="0">
                <a:latin typeface="Tahoma" pitchFamily="34" charset="0"/>
              </a:rPr>
              <a:t>Inherent </a:t>
            </a:r>
            <a:r>
              <a:rPr lang="en-US" altLang="en-US" dirty="0">
                <a:latin typeface="Tahoma" pitchFamily="34" charset="0"/>
              </a:rPr>
              <a:t>Vice</a:t>
            </a:r>
          </a:p>
          <a:p>
            <a:r>
              <a:rPr lang="en-US" altLang="en-US" dirty="0" smtClean="0">
                <a:latin typeface="Tahoma" pitchFamily="34" charset="0"/>
              </a:rPr>
              <a:t>Loss </a:t>
            </a:r>
            <a:r>
              <a:rPr lang="en-US" altLang="en-US" dirty="0">
                <a:latin typeface="Tahoma" pitchFamily="34" charset="0"/>
              </a:rPr>
              <a:t>discovered at inventory</a:t>
            </a:r>
          </a:p>
          <a:p>
            <a:endParaRPr lang="en-US" dirty="0"/>
          </a:p>
        </p:txBody>
      </p:sp>
    </p:spTree>
    <p:extLst>
      <p:ext uri="{BB962C8B-B14F-4D97-AF65-F5344CB8AC3E}">
        <p14:creationId xmlns:p14="http://schemas.microsoft.com/office/powerpoint/2010/main" val="171700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Types of Coverage</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133600"/>
            <a:ext cx="8229600" cy="4191000"/>
          </a:xfrm>
        </p:spPr>
        <p:txBody>
          <a:bodyPr/>
          <a:lstStyle/>
          <a:p>
            <a:r>
              <a:rPr lang="en-US" altLang="en-US" sz="2400" dirty="0" smtClean="0">
                <a:latin typeface="Tahoma" panose="020B0604030504040204" pitchFamily="34" charset="0"/>
                <a:ea typeface="Tahoma" panose="020B0604030504040204" pitchFamily="34" charset="0"/>
                <a:cs typeface="Tahoma" panose="020B0604030504040204" pitchFamily="34" charset="0"/>
              </a:rPr>
              <a:t>Liability Insurance</a:t>
            </a:r>
          </a:p>
          <a:p>
            <a:pPr lvl="1"/>
            <a:r>
              <a:rPr lang="en-US" altLang="en-US" sz="2400" dirty="0" smtClean="0">
                <a:latin typeface="Tahoma" panose="020B0604030504040204" pitchFamily="34" charset="0"/>
                <a:ea typeface="Tahoma" panose="020B0604030504040204" pitchFamily="34" charset="0"/>
                <a:cs typeface="Tahoma" panose="020B0604030504040204" pitchFamily="34" charset="0"/>
              </a:rPr>
              <a:t>Automobile Liability</a:t>
            </a:r>
          </a:p>
          <a:p>
            <a:pPr lvl="2"/>
            <a:r>
              <a:rPr lang="en-US" altLang="en-US" dirty="0" smtClean="0">
                <a:latin typeface="Tahoma" panose="020B0604030504040204" pitchFamily="34" charset="0"/>
                <a:ea typeface="Tahoma" panose="020B0604030504040204" pitchFamily="34" charset="0"/>
                <a:cs typeface="Tahoma" panose="020B0604030504040204" pitchFamily="34" charset="0"/>
              </a:rPr>
              <a:t>Non-owned</a:t>
            </a:r>
          </a:p>
          <a:p>
            <a:pPr lvl="2"/>
            <a:r>
              <a:rPr lang="en-US" altLang="en-US" dirty="0" smtClean="0">
                <a:latin typeface="Tahoma" panose="020B0604030504040204" pitchFamily="34" charset="0"/>
                <a:ea typeface="Tahoma" panose="020B0604030504040204" pitchFamily="34" charset="0"/>
                <a:cs typeface="Tahoma" panose="020B0604030504040204" pitchFamily="34" charset="0"/>
              </a:rPr>
              <a:t>Garage Keepers </a:t>
            </a:r>
          </a:p>
          <a:p>
            <a:pPr lvl="1"/>
            <a:r>
              <a:rPr lang="en-US" altLang="en-US" sz="2400" dirty="0" smtClean="0">
                <a:latin typeface="Tahoma" panose="020B0604030504040204" pitchFamily="34" charset="0"/>
                <a:ea typeface="Tahoma" panose="020B0604030504040204" pitchFamily="34" charset="0"/>
                <a:cs typeface="Tahoma" panose="020B0604030504040204" pitchFamily="34" charset="0"/>
              </a:rPr>
              <a:t>School Bus Liability</a:t>
            </a:r>
          </a:p>
          <a:p>
            <a:pPr lvl="2"/>
            <a:r>
              <a:rPr lang="en-US" altLang="en-US" dirty="0" smtClean="0">
                <a:latin typeface="Tahoma" panose="020B0604030504040204" pitchFamily="34" charset="0"/>
                <a:ea typeface="Tahoma" panose="020B0604030504040204" pitchFamily="34" charset="0"/>
                <a:cs typeface="Tahoma" panose="020B0604030504040204" pitchFamily="34" charset="0"/>
              </a:rPr>
              <a:t>Route buses – State and District</a:t>
            </a:r>
          </a:p>
          <a:p>
            <a:pPr lvl="2"/>
            <a:r>
              <a:rPr lang="en-US" altLang="en-US" dirty="0" smtClean="0">
                <a:latin typeface="Tahoma" panose="020B0604030504040204" pitchFamily="34" charset="0"/>
                <a:ea typeface="Tahoma" panose="020B0604030504040204" pitchFamily="34" charset="0"/>
                <a:cs typeface="Tahoma" panose="020B0604030504040204" pitchFamily="34" charset="0"/>
              </a:rPr>
              <a:t>District Activity buses</a:t>
            </a:r>
          </a:p>
          <a:p>
            <a:pPr lvl="1"/>
            <a:r>
              <a:rPr lang="en-US" altLang="en-US" sz="2400" dirty="0" smtClean="0">
                <a:latin typeface="Tahoma" panose="020B0604030504040204" pitchFamily="34" charset="0"/>
                <a:ea typeface="Tahoma" panose="020B0604030504040204" pitchFamily="34" charset="0"/>
                <a:cs typeface="Tahoma" panose="020B0604030504040204" pitchFamily="34" charset="0"/>
              </a:rPr>
              <a:t>Tort Liability</a:t>
            </a:r>
          </a:p>
          <a:p>
            <a:pPr lvl="1"/>
            <a:r>
              <a:rPr lang="en-US" altLang="en-US" sz="2400" dirty="0" smtClean="0">
                <a:latin typeface="Tahoma" panose="020B0604030504040204" pitchFamily="34" charset="0"/>
                <a:ea typeface="Tahoma" panose="020B0604030504040204" pitchFamily="34" charset="0"/>
                <a:cs typeface="Tahoma" panose="020B0604030504040204" pitchFamily="34" charset="0"/>
              </a:rPr>
              <a:t>Medical Professional Liability</a:t>
            </a:r>
          </a:p>
          <a:p>
            <a:endParaRPr lang="en-US" dirty="0"/>
          </a:p>
        </p:txBody>
      </p:sp>
    </p:spTree>
    <p:extLst>
      <p:ext uri="{BB962C8B-B14F-4D97-AF65-F5344CB8AC3E}">
        <p14:creationId xmlns:p14="http://schemas.microsoft.com/office/powerpoint/2010/main" val="1639870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Types of Coverage</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209800"/>
            <a:ext cx="8229600" cy="4325112"/>
          </a:xfrm>
        </p:spPr>
        <p:txBody>
          <a:bodyPr/>
          <a:lstStyle/>
          <a:p>
            <a:r>
              <a:rPr lang="en-US" altLang="en-US" dirty="0">
                <a:latin typeface="Tahoma" panose="020B0604030504040204" pitchFamily="34" charset="0"/>
                <a:ea typeface="Tahoma" panose="020B0604030504040204" pitchFamily="34" charset="0"/>
                <a:cs typeface="Tahoma" panose="020B0604030504040204" pitchFamily="34" charset="0"/>
              </a:rPr>
              <a:t>Property Insurance</a:t>
            </a:r>
          </a:p>
          <a:p>
            <a:pPr lvl="1"/>
            <a:r>
              <a:rPr lang="en-US" altLang="en-US" dirty="0">
                <a:latin typeface="Tahoma" panose="020B0604030504040204" pitchFamily="34" charset="0"/>
                <a:ea typeface="Tahoma" panose="020B0604030504040204" pitchFamily="34" charset="0"/>
                <a:cs typeface="Tahoma" panose="020B0604030504040204" pitchFamily="34" charset="0"/>
              </a:rPr>
              <a:t>Buildings and Business Personal Property</a:t>
            </a:r>
          </a:p>
          <a:p>
            <a:pPr lvl="1"/>
            <a:r>
              <a:rPr lang="en-US" altLang="en-US" dirty="0">
                <a:latin typeface="Tahoma" panose="020B0604030504040204" pitchFamily="34" charset="0"/>
                <a:ea typeface="Tahoma" panose="020B0604030504040204" pitchFamily="34" charset="0"/>
                <a:cs typeface="Tahoma" panose="020B0604030504040204" pitchFamily="34" charset="0"/>
              </a:rPr>
              <a:t>Builders </a:t>
            </a:r>
            <a:r>
              <a:rPr lang="en-US" altLang="en-US" dirty="0" smtClean="0">
                <a:latin typeface="Tahoma" panose="020B0604030504040204" pitchFamily="34" charset="0"/>
                <a:ea typeface="Tahoma" panose="020B0604030504040204" pitchFamily="34" charset="0"/>
                <a:cs typeface="Tahoma" panose="020B0604030504040204" pitchFamily="34" charset="0"/>
              </a:rPr>
              <a:t>Risk</a:t>
            </a:r>
          </a:p>
          <a:p>
            <a:pPr lvl="1"/>
            <a:r>
              <a:rPr lang="en-US" altLang="en-US" dirty="0" smtClean="0">
                <a:latin typeface="Tahoma" panose="020B0604030504040204" pitchFamily="34" charset="0"/>
                <a:ea typeface="Tahoma" panose="020B0604030504040204" pitchFamily="34" charset="0"/>
                <a:cs typeface="Tahoma" panose="020B0604030504040204" pitchFamily="34" charset="0"/>
              </a:rPr>
              <a:t>Automobile Comprehensive and Collision</a:t>
            </a:r>
            <a:endParaRPr lang="en-US" altLang="en-US" dirty="0">
              <a:latin typeface="Tahoma" panose="020B0604030504040204" pitchFamily="34" charset="0"/>
              <a:ea typeface="Tahoma" panose="020B0604030504040204" pitchFamily="34" charset="0"/>
              <a:cs typeface="Tahoma" panose="020B0604030504040204" pitchFamily="34" charset="0"/>
            </a:endParaRPr>
          </a:p>
          <a:p>
            <a:pPr lvl="1"/>
            <a:r>
              <a:rPr lang="en-US" altLang="en-US" dirty="0">
                <a:latin typeface="Tahoma" panose="020B0604030504040204" pitchFamily="34" charset="0"/>
                <a:ea typeface="Tahoma" panose="020B0604030504040204" pitchFamily="34" charset="0"/>
                <a:cs typeface="Tahoma" panose="020B0604030504040204" pitchFamily="34" charset="0"/>
              </a:rPr>
              <a:t>Data Processing Equipment and Media</a:t>
            </a:r>
          </a:p>
          <a:p>
            <a:pPr lvl="1"/>
            <a:r>
              <a:rPr lang="en-US" altLang="en-US" dirty="0">
                <a:latin typeface="Tahoma" panose="020B0604030504040204" pitchFamily="34" charset="0"/>
                <a:ea typeface="Tahoma" panose="020B0604030504040204" pitchFamily="34" charset="0"/>
                <a:cs typeface="Tahoma" panose="020B0604030504040204" pitchFamily="34" charset="0"/>
              </a:rPr>
              <a:t>Inland Marine</a:t>
            </a:r>
          </a:p>
          <a:p>
            <a:pPr lvl="1"/>
            <a:r>
              <a:rPr lang="en-US" altLang="en-US" dirty="0">
                <a:latin typeface="Tahoma" panose="020B0604030504040204" pitchFamily="34" charset="0"/>
                <a:ea typeface="Tahoma" panose="020B0604030504040204" pitchFamily="34" charset="0"/>
                <a:cs typeface="Tahoma" panose="020B0604030504040204" pitchFamily="34" charset="0"/>
              </a:rPr>
              <a:t>Business Interruption and Extra Expense</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934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4000" dirty="0" smtClean="0"/>
              <a:t>Auto Liability</a:t>
            </a:r>
            <a:endParaRPr lang="en-US" sz="4000" dirty="0"/>
          </a:p>
        </p:txBody>
      </p:sp>
      <p:sp>
        <p:nvSpPr>
          <p:cNvPr id="3" name="Content Placeholder 2"/>
          <p:cNvSpPr>
            <a:spLocks noGrp="1"/>
          </p:cNvSpPr>
          <p:nvPr>
            <p:ph idx="1"/>
          </p:nvPr>
        </p:nvSpPr>
        <p:spPr>
          <a:xfrm>
            <a:off x="457200" y="2743200"/>
            <a:ext cx="8229600" cy="2743200"/>
          </a:xfrm>
        </p:spPr>
        <p:txBody>
          <a:bodyPr/>
          <a:lstStyle/>
          <a:p>
            <a:r>
              <a:rPr lang="en-US" altLang="en-US" dirty="0">
                <a:latin typeface="Tahoma" panose="020B0604030504040204" pitchFamily="34" charset="0"/>
                <a:ea typeface="Tahoma" panose="020B0604030504040204" pitchFamily="34" charset="0"/>
                <a:cs typeface="Tahoma" panose="020B0604030504040204" pitchFamily="34" charset="0"/>
              </a:rPr>
              <a:t>Provide coverage for both property damage and bodily injury to third </a:t>
            </a:r>
            <a:r>
              <a:rPr lang="en-US" altLang="en-US" dirty="0" smtClean="0">
                <a:latin typeface="Tahoma" panose="020B0604030504040204" pitchFamily="34" charset="0"/>
                <a:ea typeface="Tahoma" panose="020B0604030504040204" pitchFamily="34" charset="0"/>
                <a:cs typeface="Tahoma" panose="020B0604030504040204" pitchFamily="34" charset="0"/>
              </a:rPr>
              <a:t>parties</a:t>
            </a:r>
          </a:p>
          <a:p>
            <a:r>
              <a:rPr lang="en-US" altLang="en-US" dirty="0" smtClean="0">
                <a:latin typeface="Tahoma" panose="020B0604030504040204" pitchFamily="34" charset="0"/>
                <a:ea typeface="Tahoma" panose="020B0604030504040204" pitchFamily="34" charset="0"/>
                <a:cs typeface="Tahoma" panose="020B0604030504040204" pitchFamily="34" charset="0"/>
              </a:rPr>
              <a:t>Follows the vehicle.</a:t>
            </a:r>
            <a:endParaRPr lang="en-US" altLang="en-US" dirty="0">
              <a:latin typeface="Tahoma" panose="020B0604030504040204" pitchFamily="34" charset="0"/>
              <a:ea typeface="Tahoma" panose="020B0604030504040204" pitchFamily="34" charset="0"/>
              <a:cs typeface="Tahoma" panose="020B0604030504040204" pitchFamily="34" charset="0"/>
            </a:endParaRPr>
          </a:p>
          <a:p>
            <a:r>
              <a:rPr lang="en-US" altLang="en-US" dirty="0">
                <a:latin typeface="Tahoma" panose="020B0604030504040204" pitchFamily="34" charset="0"/>
                <a:ea typeface="Tahoma" panose="020B0604030504040204" pitchFamily="34" charset="0"/>
                <a:cs typeface="Tahoma" panose="020B0604030504040204" pitchFamily="34" charset="0"/>
              </a:rPr>
              <a:t>Required by </a:t>
            </a:r>
            <a:r>
              <a:rPr lang="en-US" altLang="en-US" dirty="0" smtClean="0">
                <a:latin typeface="Tahoma" panose="020B0604030504040204" pitchFamily="34" charset="0"/>
                <a:ea typeface="Tahoma" panose="020B0604030504040204" pitchFamily="34" charset="0"/>
                <a:cs typeface="Tahoma" panose="020B0604030504040204" pitchFamily="34" charset="0"/>
              </a:rPr>
              <a:t>law</a:t>
            </a:r>
            <a:endParaRPr lang="en-US" alt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98373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School Bus Liability</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3048000"/>
            <a:ext cx="8229600" cy="2057400"/>
          </a:xfrm>
        </p:spPr>
        <p:txBody>
          <a:bodyPr/>
          <a:lstStyle/>
          <a:p>
            <a:r>
              <a:rPr lang="en-US" dirty="0" smtClean="0">
                <a:latin typeface="Tahoma" panose="020B0604030504040204" pitchFamily="34" charset="0"/>
                <a:ea typeface="Tahoma" panose="020B0604030504040204" pitchFamily="34" charset="0"/>
                <a:cs typeface="Tahoma" panose="020B0604030504040204" pitchFamily="34" charset="0"/>
              </a:rPr>
              <a:t>Route Buses</a:t>
            </a:r>
          </a:p>
          <a:p>
            <a:r>
              <a:rPr lang="en-US" dirty="0" smtClean="0">
                <a:latin typeface="Tahoma" panose="020B0604030504040204" pitchFamily="34" charset="0"/>
                <a:ea typeface="Tahoma" panose="020B0604030504040204" pitchFamily="34" charset="0"/>
                <a:cs typeface="Tahoma" panose="020B0604030504040204" pitchFamily="34" charset="0"/>
              </a:rPr>
              <a:t>District Activity Buses</a:t>
            </a:r>
          </a:p>
          <a:p>
            <a:pPr marL="109728" indent="0">
              <a:buNone/>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47597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General Tort Liability</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362200"/>
            <a:ext cx="8229600" cy="4038600"/>
          </a:xfrm>
        </p:spPr>
        <p:txBody>
          <a:bodyPr/>
          <a:lstStyle/>
          <a:p>
            <a:r>
              <a:rPr lang="en-US" altLang="en-US" sz="2800" dirty="0">
                <a:latin typeface="Tahoma" panose="020B0604030504040204" pitchFamily="34" charset="0"/>
                <a:ea typeface="Tahoma" panose="020B0604030504040204" pitchFamily="34" charset="0"/>
                <a:cs typeface="Tahoma" panose="020B0604030504040204" pitchFamily="34" charset="0"/>
              </a:rPr>
              <a:t>Provides payment of damages to third party for which the insured is legally liable</a:t>
            </a:r>
          </a:p>
          <a:p>
            <a:r>
              <a:rPr lang="en-US" altLang="en-US" sz="2800" dirty="0">
                <a:latin typeface="Tahoma" panose="020B0604030504040204" pitchFamily="34" charset="0"/>
                <a:ea typeface="Tahoma" panose="020B0604030504040204" pitchFamily="34" charset="0"/>
                <a:cs typeface="Tahoma" panose="020B0604030504040204" pitchFamily="34" charset="0"/>
              </a:rPr>
              <a:t>Coverage for personal injury and property damage</a:t>
            </a:r>
          </a:p>
          <a:p>
            <a:pPr lvl="1"/>
            <a:r>
              <a:rPr lang="en-US" altLang="en-US" dirty="0">
                <a:latin typeface="Tahoma" panose="020B0604030504040204" pitchFamily="34" charset="0"/>
                <a:ea typeface="Tahoma" panose="020B0604030504040204" pitchFamily="34" charset="0"/>
                <a:cs typeface="Tahoma" panose="020B0604030504040204" pitchFamily="34" charset="0"/>
              </a:rPr>
              <a:t>Personal injury includes bodily injury and civil rights violation</a:t>
            </a:r>
          </a:p>
          <a:p>
            <a:pPr lvl="1"/>
            <a:r>
              <a:rPr lang="en-US" altLang="en-US" dirty="0">
                <a:latin typeface="Tahoma" panose="020B0604030504040204" pitchFamily="34" charset="0"/>
                <a:ea typeface="Tahoma" panose="020B0604030504040204" pitchFamily="34" charset="0"/>
                <a:cs typeface="Tahoma" panose="020B0604030504040204" pitchFamily="34" charset="0"/>
              </a:rPr>
              <a:t>Property damage has a deductible</a:t>
            </a:r>
          </a:p>
          <a:p>
            <a:r>
              <a:rPr lang="en-US" altLang="en-US" sz="2800" dirty="0">
                <a:latin typeface="Tahoma" panose="020B0604030504040204" pitchFamily="34" charset="0"/>
                <a:ea typeface="Tahoma" panose="020B0604030504040204" pitchFamily="34" charset="0"/>
                <a:cs typeface="Tahoma" panose="020B0604030504040204" pitchFamily="34" charset="0"/>
              </a:rPr>
              <a:t>Pre-paid legal defense cost coverage</a:t>
            </a:r>
          </a:p>
          <a:p>
            <a:endParaRPr lang="en-US" dirty="0"/>
          </a:p>
        </p:txBody>
      </p:sp>
    </p:spTree>
    <p:extLst>
      <p:ext uri="{BB962C8B-B14F-4D97-AF65-F5344CB8AC3E}">
        <p14:creationId xmlns:p14="http://schemas.microsoft.com/office/powerpoint/2010/main" val="80763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Medical Professional Liability Coverage</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971800"/>
            <a:ext cx="8229600" cy="3276600"/>
          </a:xfrm>
        </p:spPr>
        <p:txBody>
          <a:bodyPr/>
          <a:lstStyle/>
          <a:p>
            <a:pPr marL="274320" indent="-274320">
              <a:defRPr/>
            </a:pPr>
            <a:r>
              <a:rPr lang="en-US" sz="2400" dirty="0">
                <a:latin typeface="Tahoma" panose="020B0604030504040204" pitchFamily="34" charset="0"/>
                <a:ea typeface="Tahoma" panose="020B0604030504040204" pitchFamily="34" charset="0"/>
                <a:cs typeface="Tahoma" panose="020B0604030504040204" pitchFamily="34" charset="0"/>
              </a:rPr>
              <a:t>Provides coverage for bodily injury by personnel trained and licensed or certified to provide medical based care.</a:t>
            </a:r>
          </a:p>
          <a:p>
            <a:pPr marL="274320" lvl="1" indent="-274320">
              <a:defRPr/>
            </a:pPr>
            <a:r>
              <a:rPr lang="en-US" sz="2400" dirty="0">
                <a:latin typeface="Tahoma" panose="020B0604030504040204" pitchFamily="34" charset="0"/>
                <a:ea typeface="Tahoma" panose="020B0604030504040204" pitchFamily="34" charset="0"/>
                <a:cs typeface="Tahoma" panose="020B0604030504040204" pitchFamily="34" charset="0"/>
              </a:rPr>
              <a:t>Limits offered are $300,000/$600,000 for claims against institutions and non-physicians or $1,200,000 for claims against physicians</a:t>
            </a:r>
          </a:p>
          <a:p>
            <a:pPr marL="274320" lvl="1" indent="-274320">
              <a:defRPr/>
            </a:pPr>
            <a:endParaRPr lang="en-US" sz="2400" dirty="0">
              <a:latin typeface="Tahoma" panose="020B0604030504040204" pitchFamily="34" charset="0"/>
              <a:ea typeface="Tahoma" panose="020B0604030504040204" pitchFamily="34" charset="0"/>
              <a:cs typeface="Tahoma" panose="020B0604030504040204" pitchFamily="34" charset="0"/>
            </a:endParaRPr>
          </a:p>
          <a:p>
            <a:pPr marL="274320" lvl="1" indent="-274320">
              <a:defRPr/>
            </a:pPr>
            <a:r>
              <a:rPr lang="en-US" sz="2400" dirty="0">
                <a:latin typeface="Tahoma" panose="020B0604030504040204" pitchFamily="34" charset="0"/>
                <a:ea typeface="Tahoma" panose="020B0604030504040204" pitchFamily="34" charset="0"/>
                <a:cs typeface="Tahoma" panose="020B0604030504040204" pitchFamily="34" charset="0"/>
              </a:rPr>
              <a:t>Note: Limits are based on the cap set in the SC Tort Claims Act</a:t>
            </a:r>
          </a:p>
          <a:p>
            <a:endParaRPr lang="en-US" dirty="0"/>
          </a:p>
        </p:txBody>
      </p:sp>
    </p:spTree>
    <p:extLst>
      <p:ext uri="{BB962C8B-B14F-4D97-AF65-F5344CB8AC3E}">
        <p14:creationId xmlns:p14="http://schemas.microsoft.com/office/powerpoint/2010/main" val="7538619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15 Minute Break</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875314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a:bodyPr>
          <a:lstStyle/>
          <a:p>
            <a:r>
              <a:rPr lang="en-US" sz="4000" dirty="0" smtClean="0"/>
              <a:t>Building and Contents Policy</a:t>
            </a:r>
            <a:endParaRPr lang="en-US" sz="4000" dirty="0"/>
          </a:p>
        </p:txBody>
      </p:sp>
      <p:sp>
        <p:nvSpPr>
          <p:cNvPr id="3" name="Content Placeholder 2"/>
          <p:cNvSpPr>
            <a:spLocks noGrp="1"/>
          </p:cNvSpPr>
          <p:nvPr>
            <p:ph idx="1"/>
          </p:nvPr>
        </p:nvSpPr>
        <p:spPr>
          <a:xfrm>
            <a:off x="457200" y="2971800"/>
            <a:ext cx="8229600" cy="3276600"/>
          </a:xfrm>
        </p:spPr>
        <p:txBody>
          <a:bodyPr>
            <a:normAutofit lnSpcReduction="10000"/>
          </a:bodyPr>
          <a:lstStyle/>
          <a:p>
            <a:r>
              <a:rPr lang="en-US" altLang="en-US" dirty="0">
                <a:latin typeface="Tahoma" panose="020B0604030504040204" pitchFamily="34" charset="0"/>
                <a:ea typeface="Tahoma" panose="020B0604030504040204" pitchFamily="34" charset="0"/>
                <a:cs typeface="Tahoma" panose="020B0604030504040204" pitchFamily="34" charset="0"/>
              </a:rPr>
              <a:t>Coverage for all </a:t>
            </a:r>
            <a:r>
              <a:rPr lang="en-US" altLang="en-US" dirty="0" smtClean="0">
                <a:latin typeface="Tahoma" panose="020B0604030504040204" pitchFamily="34" charset="0"/>
                <a:ea typeface="Tahoma" panose="020B0604030504040204" pitchFamily="34" charset="0"/>
                <a:cs typeface="Tahoma" panose="020B0604030504040204" pitchFamily="34" charset="0"/>
              </a:rPr>
              <a:t>structures- IRF covers all scheduled buildings on the policy. </a:t>
            </a:r>
          </a:p>
          <a:p>
            <a:r>
              <a:rPr lang="en-US" altLang="en-US" dirty="0" smtClean="0">
                <a:latin typeface="Tahoma" panose="020B0604030504040204" pitchFamily="34" charset="0"/>
                <a:ea typeface="Tahoma" panose="020B0604030504040204" pitchFamily="34" charset="0"/>
                <a:cs typeface="Tahoma" panose="020B0604030504040204" pitchFamily="34" charset="0"/>
              </a:rPr>
              <a:t>Contents </a:t>
            </a:r>
            <a:r>
              <a:rPr lang="en-US" altLang="en-US" dirty="0">
                <a:latin typeface="Tahoma" panose="020B0604030504040204" pitchFamily="34" charset="0"/>
                <a:ea typeface="Tahoma" panose="020B0604030504040204" pitchFamily="34" charset="0"/>
                <a:cs typeface="Tahoma" panose="020B0604030504040204" pitchFamily="34" charset="0"/>
              </a:rPr>
              <a:t>coverage, even in leased buildings</a:t>
            </a:r>
          </a:p>
          <a:p>
            <a:r>
              <a:rPr lang="en-US" altLang="en-US" dirty="0" smtClean="0">
                <a:latin typeface="Tahoma" panose="020B0604030504040204" pitchFamily="34" charset="0"/>
                <a:ea typeface="Tahoma" panose="020B0604030504040204" pitchFamily="34" charset="0"/>
                <a:cs typeface="Tahoma" panose="020B0604030504040204" pitchFamily="34" charset="0"/>
              </a:rPr>
              <a:t>Co-insurance</a:t>
            </a:r>
            <a:endParaRPr lang="en-US" altLang="en-US" dirty="0">
              <a:latin typeface="Tahoma" panose="020B0604030504040204" pitchFamily="34" charset="0"/>
              <a:ea typeface="Tahoma" panose="020B0604030504040204" pitchFamily="34" charset="0"/>
              <a:cs typeface="Tahoma" panose="020B0604030504040204" pitchFamily="34" charset="0"/>
            </a:endParaRPr>
          </a:p>
          <a:p>
            <a:r>
              <a:rPr lang="en-US" altLang="en-US" dirty="0">
                <a:latin typeface="Tahoma" panose="020B0604030504040204" pitchFamily="34" charset="0"/>
                <a:ea typeface="Tahoma" panose="020B0604030504040204" pitchFamily="34" charset="0"/>
                <a:cs typeface="Tahoma" panose="020B0604030504040204" pitchFamily="34" charset="0"/>
              </a:rPr>
              <a:t>Replacement value policy</a:t>
            </a:r>
          </a:p>
          <a:p>
            <a:endParaRPr lang="en-US" dirty="0"/>
          </a:p>
        </p:txBody>
      </p:sp>
    </p:spTree>
    <p:extLst>
      <p:ext uri="{BB962C8B-B14F-4D97-AF65-F5344CB8AC3E}">
        <p14:creationId xmlns:p14="http://schemas.microsoft.com/office/powerpoint/2010/main" val="2392193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Builder’s Risk	</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590800"/>
            <a:ext cx="8229600" cy="3733800"/>
          </a:xfrm>
        </p:spPr>
        <p:txBody>
          <a:bodyPr/>
          <a:lstStyle/>
          <a:p>
            <a:r>
              <a:rPr lang="en-US" dirty="0" smtClean="0">
                <a:latin typeface="Tahoma" panose="020B0604030504040204" pitchFamily="34" charset="0"/>
                <a:ea typeface="Tahoma" panose="020B0604030504040204" pitchFamily="34" charset="0"/>
                <a:cs typeface="Tahoma" panose="020B0604030504040204" pitchFamily="34" charset="0"/>
              </a:rPr>
              <a:t>Covers possible loss during construction</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84079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t>Sara Stewart, Senior Field Agent</a:t>
            </a:r>
            <a:br>
              <a:rPr lang="en-US" dirty="0" smtClean="0"/>
            </a:br>
            <a:r>
              <a:rPr lang="en-US" dirty="0" smtClean="0"/>
              <a:t>Insurance Reserve Fund</a:t>
            </a:r>
            <a:endParaRPr lang="en-US" dirty="0"/>
          </a:p>
        </p:txBody>
      </p:sp>
      <p:sp>
        <p:nvSpPr>
          <p:cNvPr id="3" name="Content Placeholder 2"/>
          <p:cNvSpPr>
            <a:spLocks noGrp="1"/>
          </p:cNvSpPr>
          <p:nvPr>
            <p:ph idx="1"/>
          </p:nvPr>
        </p:nvSpPr>
        <p:spPr>
          <a:xfrm>
            <a:off x="457200" y="2895600"/>
            <a:ext cx="8229600" cy="3429000"/>
          </a:xfrm>
        </p:spPr>
        <p:txBody>
          <a:bodyPr>
            <a:normAutofit/>
          </a:bodyPr>
          <a:lstStyle/>
          <a:p>
            <a:r>
              <a:rPr lang="en-US" sz="2800" dirty="0" smtClean="0"/>
              <a:t>Started with the IRF in 2012. </a:t>
            </a:r>
          </a:p>
          <a:p>
            <a:r>
              <a:rPr lang="en-US" sz="2800" dirty="0" smtClean="0"/>
              <a:t>Travels the state and advises customers of the IRF  on their coverages.</a:t>
            </a:r>
          </a:p>
          <a:p>
            <a:r>
              <a:rPr lang="en-US" sz="2800" dirty="0" smtClean="0"/>
              <a:t>Teaches </a:t>
            </a:r>
            <a:r>
              <a:rPr lang="en-US" sz="2800" dirty="0"/>
              <a:t>Driver Improvement </a:t>
            </a:r>
            <a:endParaRPr lang="en-US" sz="2800" dirty="0" smtClean="0"/>
          </a:p>
          <a:p>
            <a:r>
              <a:rPr lang="en-US" sz="2800" dirty="0" smtClean="0"/>
              <a:t>Worked as a Casualty Claims adjuster for five years.</a:t>
            </a:r>
          </a:p>
          <a:p>
            <a:r>
              <a:rPr lang="en-US" sz="2800" dirty="0" smtClean="0"/>
              <a:t>Graduated from USC with a Degree in Political Science</a:t>
            </a:r>
          </a:p>
        </p:txBody>
      </p:sp>
    </p:spTree>
    <p:extLst>
      <p:ext uri="{BB962C8B-B14F-4D97-AF65-F5344CB8AC3E}">
        <p14:creationId xmlns:p14="http://schemas.microsoft.com/office/powerpoint/2010/main" val="1983919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latin typeface="Tahoma" panose="020B0604030504040204" pitchFamily="34" charset="0"/>
                <a:ea typeface="Tahoma" panose="020B0604030504040204" pitchFamily="34" charset="0"/>
                <a:cs typeface="Tahoma" panose="020B0604030504040204" pitchFamily="34" charset="0"/>
              </a:rPr>
              <a:t>Comprehensive and Collision Coverage</a:t>
            </a:r>
            <a:r>
              <a:rPr lang="en-US" dirty="0" smtClean="0"/>
              <a:t>	</a:t>
            </a:r>
            <a:endParaRPr lang="en-US" dirty="0"/>
          </a:p>
        </p:txBody>
      </p:sp>
      <p:sp>
        <p:nvSpPr>
          <p:cNvPr id="3" name="Content Placeholder 2"/>
          <p:cNvSpPr>
            <a:spLocks noGrp="1"/>
          </p:cNvSpPr>
          <p:nvPr>
            <p:ph idx="1"/>
          </p:nvPr>
        </p:nvSpPr>
        <p:spPr>
          <a:xfrm>
            <a:off x="457200" y="2971800"/>
            <a:ext cx="8229600" cy="3200400"/>
          </a:xfrm>
        </p:spPr>
        <p:txBody>
          <a:bodyPr/>
          <a:lstStyle/>
          <a:p>
            <a:r>
              <a:rPr lang="en-US" altLang="en-US" sz="2800" dirty="0">
                <a:latin typeface="Tahoma" panose="020B0604030504040204" pitchFamily="34" charset="0"/>
                <a:ea typeface="Tahoma" panose="020B0604030504040204" pitchFamily="34" charset="0"/>
                <a:cs typeface="Tahoma" panose="020B0604030504040204" pitchFamily="34" charset="0"/>
              </a:rPr>
              <a:t>Provides coverage when the owner damages the vehicle</a:t>
            </a:r>
          </a:p>
          <a:p>
            <a:r>
              <a:rPr lang="en-US" altLang="en-US" sz="2800" dirty="0">
                <a:latin typeface="Tahoma" panose="020B0604030504040204" pitchFamily="34" charset="0"/>
                <a:ea typeface="Tahoma" panose="020B0604030504040204" pitchFamily="34" charset="0"/>
                <a:cs typeface="Tahoma" panose="020B0604030504040204" pitchFamily="34" charset="0"/>
              </a:rPr>
              <a:t>Provides theft coverage</a:t>
            </a:r>
          </a:p>
          <a:p>
            <a:r>
              <a:rPr lang="en-US" altLang="en-US" sz="2800" dirty="0">
                <a:latin typeface="Tahoma" panose="020B0604030504040204" pitchFamily="34" charset="0"/>
                <a:ea typeface="Tahoma" panose="020B0604030504040204" pitchFamily="34" charset="0"/>
                <a:cs typeface="Tahoma" panose="020B0604030504040204" pitchFamily="34" charset="0"/>
              </a:rPr>
              <a:t>Provides coverage when damage occurs through no person’s fault (example:  Hail)</a:t>
            </a:r>
          </a:p>
          <a:p>
            <a:endParaRPr lang="en-US" dirty="0"/>
          </a:p>
        </p:txBody>
      </p:sp>
    </p:spTree>
    <p:extLst>
      <p:ext uri="{BB962C8B-B14F-4D97-AF65-F5344CB8AC3E}">
        <p14:creationId xmlns:p14="http://schemas.microsoft.com/office/powerpoint/2010/main" val="39850804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192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Data Processing</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743200"/>
            <a:ext cx="8229600" cy="3581400"/>
          </a:xfrm>
        </p:spPr>
        <p:txBody>
          <a:bodyPr>
            <a:normAutofit/>
          </a:bodyPr>
          <a:lstStyle/>
          <a:p>
            <a:r>
              <a:rPr lang="en-US" altLang="en-US" dirty="0">
                <a:latin typeface="Tahoma" panose="020B0604030504040204" pitchFamily="34" charset="0"/>
                <a:ea typeface="Tahoma" panose="020B0604030504040204" pitchFamily="34" charset="0"/>
                <a:cs typeface="Tahoma" panose="020B0604030504040204" pitchFamily="34" charset="0"/>
              </a:rPr>
              <a:t>All hardware and pre-installed software</a:t>
            </a:r>
          </a:p>
          <a:p>
            <a:r>
              <a:rPr lang="en-US" altLang="en-US" dirty="0">
                <a:latin typeface="Tahoma" panose="020B0604030504040204" pitchFamily="34" charset="0"/>
                <a:ea typeface="Tahoma" panose="020B0604030504040204" pitchFamily="34" charset="0"/>
                <a:cs typeface="Tahoma" panose="020B0604030504040204" pitchFamily="34" charset="0"/>
              </a:rPr>
              <a:t>Coverage for all equipment at all locations</a:t>
            </a:r>
          </a:p>
          <a:p>
            <a:r>
              <a:rPr lang="en-US" altLang="en-US" dirty="0">
                <a:latin typeface="Tahoma" panose="020B0604030504040204" pitchFamily="34" charset="0"/>
                <a:ea typeface="Tahoma" panose="020B0604030504040204" pitchFamily="34" charset="0"/>
                <a:cs typeface="Tahoma" panose="020B0604030504040204" pitchFamily="34" charset="0"/>
              </a:rPr>
              <a:t>Includes laptops &amp; digital cameras</a:t>
            </a:r>
          </a:p>
          <a:p>
            <a:r>
              <a:rPr lang="en-US" altLang="en-US" dirty="0">
                <a:latin typeface="Tahoma" panose="020B0604030504040204" pitchFamily="34" charset="0"/>
                <a:ea typeface="Tahoma" panose="020B0604030504040204" pitchFamily="34" charset="0"/>
                <a:cs typeface="Tahoma" panose="020B0604030504040204" pitchFamily="34" charset="0"/>
              </a:rPr>
              <a:t>Provides breakdown coverage</a:t>
            </a:r>
          </a:p>
          <a:p>
            <a:r>
              <a:rPr lang="en-US" altLang="en-US" dirty="0">
                <a:latin typeface="Tahoma" panose="020B0604030504040204" pitchFamily="34" charset="0"/>
                <a:ea typeface="Tahoma" panose="020B0604030504040204" pitchFamily="34" charset="0"/>
                <a:cs typeface="Tahoma" panose="020B0604030504040204" pitchFamily="34" charset="0"/>
              </a:rPr>
              <a:t>Provides extra expense coverage</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20179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143000"/>
          </a:xfrm>
        </p:spPr>
        <p:txBody>
          <a:bodyPr>
            <a:normAutofit/>
          </a:bodyPr>
          <a:lstStyle/>
          <a:p>
            <a:r>
              <a:rPr lang="en-US" altLang="en-US" sz="4000" dirty="0">
                <a:latin typeface="Tahoma" panose="020B0604030504040204" pitchFamily="34" charset="0"/>
                <a:ea typeface="Tahoma" panose="020B0604030504040204" pitchFamily="34" charset="0"/>
                <a:cs typeface="Tahoma" panose="020B0604030504040204" pitchFamily="34" charset="0"/>
              </a:rPr>
              <a:t>Inland Marine</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828800"/>
            <a:ext cx="8229600" cy="4525963"/>
          </a:xfrm>
        </p:spPr>
        <p:txBody>
          <a:bodyPr/>
          <a:lstStyle/>
          <a:p>
            <a:r>
              <a:rPr lang="en-US" altLang="en-US" dirty="0"/>
              <a:t>“All other” policy</a:t>
            </a:r>
          </a:p>
          <a:p>
            <a:r>
              <a:rPr lang="en-US" altLang="en-US" dirty="0"/>
              <a:t>Heavy/Contractor equipment coverage</a:t>
            </a:r>
          </a:p>
          <a:p>
            <a:r>
              <a:rPr lang="en-US" altLang="en-US" dirty="0"/>
              <a:t>Watercraft </a:t>
            </a:r>
            <a:r>
              <a:rPr lang="en-US" altLang="en-US" sz="2800" dirty="0">
                <a:latin typeface="Tahoma" panose="020B0604030504040204" pitchFamily="34" charset="0"/>
                <a:ea typeface="Tahoma" panose="020B0604030504040204" pitchFamily="34" charset="0"/>
                <a:cs typeface="Tahoma" panose="020B0604030504040204" pitchFamily="34" charset="0"/>
              </a:rPr>
              <a:t>coverage</a:t>
            </a:r>
            <a:r>
              <a:rPr lang="en-US" altLang="en-US" dirty="0"/>
              <a:t> (boats 26’ or less)</a:t>
            </a:r>
          </a:p>
          <a:p>
            <a:r>
              <a:rPr lang="en-US" altLang="en-US" dirty="0"/>
              <a:t>Fine Arts Floater</a:t>
            </a:r>
          </a:p>
          <a:p>
            <a:r>
              <a:rPr lang="en-US" altLang="en-US" dirty="0"/>
              <a:t>Museum Floater</a:t>
            </a:r>
          </a:p>
          <a:p>
            <a:r>
              <a:rPr lang="en-US" altLang="en-US" dirty="0"/>
              <a:t>Miscellaneous Items coverage</a:t>
            </a:r>
          </a:p>
          <a:p>
            <a:r>
              <a:rPr lang="en-US" altLang="en-US" dirty="0"/>
              <a:t>Actual Cash Value policy</a:t>
            </a:r>
          </a:p>
        </p:txBody>
      </p:sp>
    </p:spTree>
    <p:extLst>
      <p:ext uri="{BB962C8B-B14F-4D97-AF65-F5344CB8AC3E}">
        <p14:creationId xmlns:p14="http://schemas.microsoft.com/office/powerpoint/2010/main" val="15135804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1143000"/>
          </a:xfrm>
        </p:spPr>
        <p:txBody>
          <a:bodyPr>
            <a:normAutofit fontScale="90000"/>
          </a:bodyPr>
          <a:lstStyle/>
          <a:p>
            <a:r>
              <a:rPr lang="en-US" dirty="0" smtClean="0">
                <a:latin typeface="Tahoma" panose="020B0604030504040204" pitchFamily="34" charset="0"/>
                <a:ea typeface="Tahoma" panose="020B0604030504040204" pitchFamily="34" charset="0"/>
                <a:cs typeface="Tahoma" panose="020B0604030504040204" pitchFamily="34" charset="0"/>
              </a:rPr>
              <a:t>Business Interruption and Extra Expense</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81000" y="2514600"/>
            <a:ext cx="8229600" cy="3733800"/>
          </a:xfrm>
        </p:spPr>
        <p:txBody>
          <a:bodyPr>
            <a:normAutofit/>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Covers loss of income that has occurred due to the loss of use of a structure as a result of a covered loss.</a:t>
            </a:r>
          </a:p>
          <a:p>
            <a:r>
              <a:rPr lang="en-US" sz="2800" dirty="0" smtClean="0">
                <a:latin typeface="Tahoma" panose="020B0604030504040204" pitchFamily="34" charset="0"/>
                <a:ea typeface="Tahoma" panose="020B0604030504040204" pitchFamily="34" charset="0"/>
                <a:cs typeface="Tahoma" panose="020B0604030504040204" pitchFamily="34" charset="0"/>
              </a:rPr>
              <a:t>Extra Expense covers the additional costs incurred for leasing another space and moving expenses to this other space while the repairs are being completed.</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706821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15 Minute Break</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4426732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altLang="en-US" dirty="0">
                <a:latin typeface="Tahoma" pitchFamily="34" charset="0"/>
              </a:rPr>
              <a:t>To Insure or Not to Insure, That is the Question!</a:t>
            </a:r>
            <a:endParaRPr lang="en-US" dirty="0"/>
          </a:p>
        </p:txBody>
      </p:sp>
      <p:sp>
        <p:nvSpPr>
          <p:cNvPr id="3" name="Content Placeholder 2"/>
          <p:cNvSpPr>
            <a:spLocks noGrp="1"/>
          </p:cNvSpPr>
          <p:nvPr>
            <p:ph idx="1"/>
          </p:nvPr>
        </p:nvSpPr>
        <p:spPr>
          <a:xfrm>
            <a:off x="457200" y="3048000"/>
            <a:ext cx="8229600" cy="3352800"/>
          </a:xfrm>
        </p:spPr>
        <p:txBody>
          <a:bodyPr/>
          <a:lstStyle/>
          <a:p>
            <a:r>
              <a:rPr lang="en-US" altLang="en-US" dirty="0">
                <a:latin typeface="Tahoma" pitchFamily="34" charset="0"/>
              </a:rPr>
              <a:t>What would be the consequences of a loss?</a:t>
            </a:r>
          </a:p>
          <a:p>
            <a:r>
              <a:rPr lang="en-US" altLang="en-US" dirty="0">
                <a:latin typeface="Tahoma" pitchFamily="34" charset="0"/>
              </a:rPr>
              <a:t>Can the property be restored, replace or repaired?</a:t>
            </a:r>
          </a:p>
          <a:p>
            <a:r>
              <a:rPr lang="en-US" altLang="en-US" dirty="0">
                <a:latin typeface="Tahoma" pitchFamily="34" charset="0"/>
              </a:rPr>
              <a:t>How much would it cost to insure the item?</a:t>
            </a:r>
          </a:p>
          <a:p>
            <a:endParaRPr lang="en-US" dirty="0"/>
          </a:p>
        </p:txBody>
      </p:sp>
    </p:spTree>
    <p:extLst>
      <p:ext uri="{BB962C8B-B14F-4D97-AF65-F5344CB8AC3E}">
        <p14:creationId xmlns:p14="http://schemas.microsoft.com/office/powerpoint/2010/main" val="6721916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1143000"/>
          </a:xfrm>
        </p:spPr>
        <p:txBody>
          <a:bodyPr>
            <a:normAutofit fontScale="90000"/>
          </a:bodyPr>
          <a:lstStyle/>
          <a:p>
            <a:r>
              <a:rPr lang="en-US" dirty="0" smtClean="0">
                <a:latin typeface="Tahoma" panose="020B0604030504040204" pitchFamily="34" charset="0"/>
                <a:ea typeface="Tahoma" panose="020B0604030504040204" pitchFamily="34" charset="0"/>
                <a:cs typeface="Tahoma" panose="020B0604030504040204" pitchFamily="34" charset="0"/>
              </a:rPr>
              <a:t>Valuation-</a:t>
            </a:r>
            <a:r>
              <a:rPr lang="en-US" dirty="0" smtClean="0"/>
              <a:t> Building and Contents	</a:t>
            </a:r>
            <a:endParaRPr lang="en-US" dirty="0"/>
          </a:p>
        </p:txBody>
      </p:sp>
      <p:sp>
        <p:nvSpPr>
          <p:cNvPr id="3" name="Content Placeholder 2"/>
          <p:cNvSpPr>
            <a:spLocks noGrp="1"/>
          </p:cNvSpPr>
          <p:nvPr>
            <p:ph idx="1"/>
          </p:nvPr>
        </p:nvSpPr>
        <p:spPr>
          <a:xfrm>
            <a:off x="533400" y="3352800"/>
            <a:ext cx="8229600" cy="2514600"/>
          </a:xfrm>
        </p:spPr>
        <p:txBody>
          <a:bodyPr/>
          <a:lstStyle/>
          <a:p>
            <a:r>
              <a:rPr lang="en-US" dirty="0" smtClean="0"/>
              <a:t>The IRF </a:t>
            </a:r>
            <a:r>
              <a:rPr lang="en-US" dirty="0" smtClean="0">
                <a:latin typeface="Tahoma" panose="020B0604030504040204" pitchFamily="34" charset="0"/>
                <a:ea typeface="Tahoma" panose="020B0604030504040204" pitchFamily="34" charset="0"/>
                <a:cs typeface="Tahoma" panose="020B0604030504040204" pitchFamily="34" charset="0"/>
              </a:rPr>
              <a:t>provides</a:t>
            </a:r>
            <a:r>
              <a:rPr lang="en-US" dirty="0" smtClean="0"/>
              <a:t> a replacement cost report to insureds to help ensure that buildings are covered at an appropriate amount.</a:t>
            </a:r>
          </a:p>
          <a:p>
            <a:endParaRPr lang="en-US" dirty="0"/>
          </a:p>
        </p:txBody>
      </p:sp>
    </p:spTree>
    <p:extLst>
      <p:ext uri="{BB962C8B-B14F-4D97-AF65-F5344CB8AC3E}">
        <p14:creationId xmlns:p14="http://schemas.microsoft.com/office/powerpoint/2010/main" val="24394386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a:bodyPr>
          <a:lstStyle/>
          <a:p>
            <a:r>
              <a:rPr lang="en-US" altLang="en-US" sz="4000" dirty="0" smtClean="0">
                <a:latin typeface="Tahoma" pitchFamily="34" charset="0"/>
              </a:rPr>
              <a:t>Valuation- Inland Marine</a:t>
            </a:r>
            <a:endParaRPr lang="en-US" sz="4000" dirty="0"/>
          </a:p>
        </p:txBody>
      </p:sp>
      <p:sp>
        <p:nvSpPr>
          <p:cNvPr id="3" name="Content Placeholder 2"/>
          <p:cNvSpPr>
            <a:spLocks noGrp="1"/>
          </p:cNvSpPr>
          <p:nvPr>
            <p:ph idx="1"/>
          </p:nvPr>
        </p:nvSpPr>
        <p:spPr>
          <a:xfrm>
            <a:off x="457200" y="2514600"/>
            <a:ext cx="8229600" cy="3886200"/>
          </a:xfrm>
        </p:spPr>
        <p:txBody>
          <a:bodyPr/>
          <a:lstStyle/>
          <a:p>
            <a:r>
              <a:rPr lang="en-US" altLang="en-US" dirty="0">
                <a:latin typeface="Tahoma" pitchFamily="34" charset="0"/>
              </a:rPr>
              <a:t>How much is the item </a:t>
            </a:r>
            <a:r>
              <a:rPr lang="en-US" altLang="en-US" dirty="0" smtClean="0">
                <a:latin typeface="Tahoma" pitchFamily="34" charset="0"/>
              </a:rPr>
              <a:t>worth currently?</a:t>
            </a:r>
          </a:p>
          <a:p>
            <a:r>
              <a:rPr lang="en-US" altLang="en-US" dirty="0" smtClean="0">
                <a:latin typeface="Tahoma" pitchFamily="34" charset="0"/>
              </a:rPr>
              <a:t>Policy is an actual cash value policy.  Payment is based on the current value of the property and not what the cost is to replace it with new.</a:t>
            </a:r>
          </a:p>
          <a:p>
            <a:r>
              <a:rPr lang="en-US" altLang="en-US" dirty="0" smtClean="0">
                <a:latin typeface="Tahoma" pitchFamily="34" charset="0"/>
              </a:rPr>
              <a:t>Consider removing property at a certain level determined by your agency.</a:t>
            </a:r>
            <a:endParaRPr lang="en-US" altLang="en-US" dirty="0">
              <a:latin typeface="Tahoma" pitchFamily="34" charset="0"/>
            </a:endParaRPr>
          </a:p>
          <a:p>
            <a:pPr>
              <a:buFont typeface="Wingdings" pitchFamily="2" charset="2"/>
              <a:buNone/>
            </a:pPr>
            <a:endParaRPr lang="en-US" altLang="en-US" sz="1200" dirty="0">
              <a:latin typeface="Tahoma" pitchFamily="34" charset="0"/>
            </a:endParaRPr>
          </a:p>
          <a:p>
            <a:endParaRPr lang="en-US" dirty="0"/>
          </a:p>
        </p:txBody>
      </p:sp>
    </p:spTree>
    <p:extLst>
      <p:ext uri="{BB962C8B-B14F-4D97-AF65-F5344CB8AC3E}">
        <p14:creationId xmlns:p14="http://schemas.microsoft.com/office/powerpoint/2010/main" val="9831641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229600" cy="1143000"/>
          </a:xfrm>
        </p:spPr>
        <p:txBody>
          <a:bodyPr>
            <a:normAutofit fontScale="90000"/>
          </a:bodyPr>
          <a:lstStyle/>
          <a:p>
            <a:r>
              <a:rPr lang="en-US" dirty="0" smtClean="0">
                <a:latin typeface="Tahoma" panose="020B0604030504040204" pitchFamily="34" charset="0"/>
                <a:ea typeface="Tahoma" panose="020B0604030504040204" pitchFamily="34" charset="0"/>
                <a:cs typeface="Tahoma" panose="020B0604030504040204" pitchFamily="34" charset="0"/>
              </a:rPr>
              <a:t>Valuation- Automobile Comp and Collision</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533400" y="2438400"/>
            <a:ext cx="8229600" cy="4038600"/>
          </a:xfrm>
        </p:spPr>
        <p:txBody>
          <a:bodyPr>
            <a:normAutofit/>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Consider removing the vehicles that are ten years or older.</a:t>
            </a:r>
          </a:p>
          <a:p>
            <a:r>
              <a:rPr lang="en-US" sz="2800" dirty="0" smtClean="0">
                <a:latin typeface="Tahoma" panose="020B0604030504040204" pitchFamily="34" charset="0"/>
                <a:ea typeface="Tahoma" panose="020B0604030504040204" pitchFamily="34" charset="0"/>
                <a:cs typeface="Tahoma" panose="020B0604030504040204" pitchFamily="34" charset="0"/>
              </a:rPr>
              <a:t>Remember that the older a vehicle is, the more likely it will be a total loss if involved in an accident.</a:t>
            </a:r>
          </a:p>
          <a:p>
            <a:r>
              <a:rPr lang="en-US" altLang="en-US" sz="2800" dirty="0">
                <a:latin typeface="Tahoma" pitchFamily="34" charset="0"/>
                <a:ea typeface="Tahoma" panose="020B0604030504040204" pitchFamily="34" charset="0"/>
                <a:cs typeface="Tahoma" panose="020B0604030504040204" pitchFamily="34" charset="0"/>
              </a:rPr>
              <a:t>Policy is an actual cash value policy.  Payment is based on the current value of the property and not what the cost is to replace it with new.</a:t>
            </a:r>
          </a:p>
          <a:p>
            <a:endParaRPr lang="en-US" dirty="0" smtClean="0"/>
          </a:p>
          <a:p>
            <a:endParaRPr lang="en-US" dirty="0"/>
          </a:p>
        </p:txBody>
      </p:sp>
    </p:spTree>
    <p:extLst>
      <p:ext uri="{BB962C8B-B14F-4D97-AF65-F5344CB8AC3E}">
        <p14:creationId xmlns:p14="http://schemas.microsoft.com/office/powerpoint/2010/main" val="6302159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Best Practices	</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981200"/>
            <a:ext cx="8229600" cy="4343400"/>
          </a:xfrm>
        </p:spPr>
        <p:txBody>
          <a:bodyPr>
            <a:normAutofit lnSpcReduction="10000"/>
          </a:bodyPr>
          <a:lstStyle/>
          <a:p>
            <a:r>
              <a:rPr lang="en-US" dirty="0" smtClean="0"/>
              <a:t>If a policy or a procedure exists, make sure it is being followed.  If it is not, and a suit is filed, it makes defending the claim more difficult.</a:t>
            </a:r>
          </a:p>
          <a:p>
            <a:r>
              <a:rPr lang="en-US" dirty="0" smtClean="0"/>
              <a:t>Make sure you review your polices and have all assets you wish to insure listed.</a:t>
            </a:r>
          </a:p>
          <a:p>
            <a:r>
              <a:rPr lang="en-US" dirty="0" smtClean="0"/>
              <a:t>If you are contact for insurance, make sure there are procedures in place so that your carrier is alerted when something should be added to the policy.</a:t>
            </a:r>
            <a:endParaRPr lang="en-US" dirty="0"/>
          </a:p>
        </p:txBody>
      </p:sp>
    </p:spTree>
    <p:extLst>
      <p:ext uri="{BB962C8B-B14F-4D97-AF65-F5344CB8AC3E}">
        <p14:creationId xmlns:p14="http://schemas.microsoft.com/office/powerpoint/2010/main" val="1305380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fontScale="90000"/>
          </a:bodyPr>
          <a:lstStyle/>
          <a:p>
            <a:r>
              <a:rPr lang="en-US" altLang="en-US" dirty="0">
                <a:latin typeface="Tahoma" pitchFamily="34" charset="0"/>
              </a:rPr>
              <a:t>What is </a:t>
            </a:r>
            <a:br>
              <a:rPr lang="en-US" altLang="en-US" dirty="0">
                <a:latin typeface="Tahoma" pitchFamily="34" charset="0"/>
              </a:rPr>
            </a:br>
            <a:r>
              <a:rPr lang="en-US" altLang="en-US" dirty="0">
                <a:latin typeface="Tahoma" pitchFamily="34" charset="0"/>
              </a:rPr>
              <a:t>The Insurance Reserve Fund?</a:t>
            </a:r>
            <a:endParaRPr lang="en-US" dirty="0"/>
          </a:p>
        </p:txBody>
      </p:sp>
      <p:sp>
        <p:nvSpPr>
          <p:cNvPr id="3" name="Content Placeholder 2"/>
          <p:cNvSpPr>
            <a:spLocks noGrp="1"/>
          </p:cNvSpPr>
          <p:nvPr>
            <p:ph idx="1"/>
          </p:nvPr>
        </p:nvSpPr>
        <p:spPr>
          <a:xfrm>
            <a:off x="457200" y="2819400"/>
            <a:ext cx="8229600" cy="3429000"/>
          </a:xfrm>
        </p:spPr>
        <p:txBody>
          <a:bodyPr>
            <a:normAutofit/>
          </a:bodyPr>
          <a:lstStyle/>
          <a:p>
            <a:pPr>
              <a:buFont typeface="Wingdings" pitchFamily="2" charset="2"/>
              <a:buNone/>
            </a:pPr>
            <a:r>
              <a:rPr lang="en-US" altLang="en-US" sz="2800" dirty="0" smtClean="0">
                <a:latin typeface="Tahoma" panose="020B0604030504040204" pitchFamily="34" charset="0"/>
                <a:ea typeface="Tahoma" panose="020B0604030504040204" pitchFamily="34" charset="0"/>
                <a:cs typeface="Tahoma" panose="020B0604030504040204" pitchFamily="34" charset="0"/>
              </a:rPr>
              <a:t>Provides Property and Casualty </a:t>
            </a:r>
            <a:r>
              <a:rPr lang="en-US" altLang="en-US" sz="2800" dirty="0">
                <a:latin typeface="Tahoma" panose="020B0604030504040204" pitchFamily="34" charset="0"/>
                <a:ea typeface="Tahoma" panose="020B0604030504040204" pitchFamily="34" charset="0"/>
                <a:cs typeface="Tahoma" panose="020B0604030504040204" pitchFamily="34" charset="0"/>
              </a:rPr>
              <a:t>Insurance for:</a:t>
            </a:r>
          </a:p>
          <a:p>
            <a:r>
              <a:rPr lang="en-US" altLang="en-US" sz="2800" dirty="0">
                <a:latin typeface="Tahoma" panose="020B0604030504040204" pitchFamily="34" charset="0"/>
                <a:ea typeface="Tahoma" panose="020B0604030504040204" pitchFamily="34" charset="0"/>
                <a:cs typeface="Tahoma" panose="020B0604030504040204" pitchFamily="34" charset="0"/>
              </a:rPr>
              <a:t>State Agencies</a:t>
            </a:r>
          </a:p>
          <a:p>
            <a:r>
              <a:rPr lang="en-US" altLang="en-US" sz="2800" dirty="0">
                <a:latin typeface="Tahoma" panose="020B0604030504040204" pitchFamily="34" charset="0"/>
                <a:ea typeface="Tahoma" panose="020B0604030504040204" pitchFamily="34" charset="0"/>
                <a:cs typeface="Tahoma" panose="020B0604030504040204" pitchFamily="34" charset="0"/>
              </a:rPr>
              <a:t>County Governments</a:t>
            </a:r>
          </a:p>
          <a:p>
            <a:r>
              <a:rPr lang="en-US" altLang="en-US" sz="2800" dirty="0">
                <a:latin typeface="Tahoma" panose="020B0604030504040204" pitchFamily="34" charset="0"/>
                <a:ea typeface="Tahoma" panose="020B0604030504040204" pitchFamily="34" charset="0"/>
                <a:cs typeface="Tahoma" panose="020B0604030504040204" pitchFamily="34" charset="0"/>
              </a:rPr>
              <a:t>Local </a:t>
            </a:r>
            <a:r>
              <a:rPr lang="en-US" altLang="en-US" sz="2800" dirty="0" smtClean="0">
                <a:latin typeface="Tahoma" panose="020B0604030504040204" pitchFamily="34" charset="0"/>
                <a:ea typeface="Tahoma" panose="020B0604030504040204" pitchFamily="34" charset="0"/>
                <a:cs typeface="Tahoma" panose="020B0604030504040204" pitchFamily="34" charset="0"/>
              </a:rPr>
              <a:t>Governments</a:t>
            </a:r>
          </a:p>
          <a:p>
            <a:r>
              <a:rPr lang="en-US" altLang="en-US" sz="2800" dirty="0" smtClean="0">
                <a:latin typeface="Tahoma" panose="020B0604030504040204" pitchFamily="34" charset="0"/>
                <a:ea typeface="Tahoma" panose="020B0604030504040204" pitchFamily="34" charset="0"/>
                <a:cs typeface="Tahoma" panose="020B0604030504040204" pitchFamily="34" charset="0"/>
              </a:rPr>
              <a:t>School Districts</a:t>
            </a:r>
            <a:endParaRPr lang="en-US" altLang="en-US" sz="2800" dirty="0">
              <a:latin typeface="Tahoma" panose="020B0604030504040204" pitchFamily="34" charset="0"/>
              <a:ea typeface="Tahoma" panose="020B0604030504040204" pitchFamily="34" charset="0"/>
              <a:cs typeface="Tahoma" panose="020B0604030504040204" pitchFamily="34" charset="0"/>
            </a:endParaRPr>
          </a:p>
          <a:p>
            <a:r>
              <a:rPr lang="en-US" altLang="en-US" sz="2800" dirty="0">
                <a:latin typeface="Tahoma" panose="020B0604030504040204" pitchFamily="34" charset="0"/>
                <a:ea typeface="Tahoma" panose="020B0604030504040204" pitchFamily="34" charset="0"/>
                <a:cs typeface="Tahoma" panose="020B0604030504040204" pitchFamily="34" charset="0"/>
              </a:rPr>
              <a:t>Special Purpose Districts</a:t>
            </a:r>
          </a:p>
        </p:txBody>
      </p:sp>
    </p:spTree>
    <p:extLst>
      <p:ext uri="{BB962C8B-B14F-4D97-AF65-F5344CB8AC3E}">
        <p14:creationId xmlns:p14="http://schemas.microsoft.com/office/powerpoint/2010/main" val="6050920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Best Practices	</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2438400"/>
            <a:ext cx="8229600" cy="3657600"/>
          </a:xfrm>
        </p:spPr>
        <p:txBody>
          <a:bodyPr/>
          <a:lstStyle/>
          <a:p>
            <a:r>
              <a:rPr lang="en-US" dirty="0" smtClean="0"/>
              <a:t>If you are not the contact for the insurance company, make sure there is a system in place for that party to be aware of any purchases or changes that will need to be addressed with your agent.</a:t>
            </a:r>
          </a:p>
        </p:txBody>
      </p:sp>
    </p:spTree>
    <p:extLst>
      <p:ext uri="{BB962C8B-B14F-4D97-AF65-F5344CB8AC3E}">
        <p14:creationId xmlns:p14="http://schemas.microsoft.com/office/powerpoint/2010/main" val="1330022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    Mistakes or Missteps		</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905000"/>
            <a:ext cx="8229600" cy="4419600"/>
          </a:xfrm>
        </p:spPr>
        <p:txBody>
          <a:bodyPr>
            <a:normAutofit lnSpcReduction="10000"/>
          </a:bodyPr>
          <a:lstStyle/>
          <a:p>
            <a:r>
              <a:rPr lang="en-US" dirty="0" smtClean="0"/>
              <a:t>Not understanding what is covered on your </a:t>
            </a:r>
            <a:r>
              <a:rPr lang="en-US" sz="2800" dirty="0" smtClean="0">
                <a:latin typeface="Tahoma" panose="020B0604030504040204" pitchFamily="34" charset="0"/>
                <a:ea typeface="Tahoma" panose="020B0604030504040204" pitchFamily="34" charset="0"/>
                <a:cs typeface="Tahoma" panose="020B0604030504040204" pitchFamily="34" charset="0"/>
              </a:rPr>
              <a:t>specific</a:t>
            </a:r>
            <a:r>
              <a:rPr lang="en-US" dirty="0" smtClean="0"/>
              <a:t> policy</a:t>
            </a:r>
          </a:p>
          <a:p>
            <a:r>
              <a:rPr lang="en-US" dirty="0" smtClean="0"/>
              <a:t>Not doing a thorough review semi-annually of your policy and your assets</a:t>
            </a:r>
          </a:p>
          <a:p>
            <a:r>
              <a:rPr lang="en-US" dirty="0" smtClean="0"/>
              <a:t>Insuring equipment for longer than needed</a:t>
            </a:r>
          </a:p>
          <a:p>
            <a:r>
              <a:rPr lang="en-US" dirty="0" smtClean="0"/>
              <a:t>Not having a thorough inventory of assets to include years of equipment, make, model, and serial numbers.  This information aids in processing a claim.</a:t>
            </a:r>
          </a:p>
          <a:p>
            <a:pPr marL="109728" indent="0">
              <a:buNone/>
            </a:pPr>
            <a:endParaRPr lang="en-US" dirty="0"/>
          </a:p>
        </p:txBody>
      </p:sp>
    </p:spTree>
    <p:extLst>
      <p:ext uri="{BB962C8B-B14F-4D97-AF65-F5344CB8AC3E}">
        <p14:creationId xmlns:p14="http://schemas.microsoft.com/office/powerpoint/2010/main" val="8160458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143000"/>
            <a:ext cx="8229600" cy="4114800"/>
          </a:xfrm>
        </p:spPr>
        <p:txBody>
          <a:bodyPr>
            <a:normAutofit/>
          </a:bodyPr>
          <a:lstStyle/>
          <a:p>
            <a:pPr algn="ctr"/>
            <a:r>
              <a:rPr lang="en-US" dirty="0" smtClean="0"/>
              <a:t>Questions? </a:t>
            </a:r>
            <a:br>
              <a:rPr lang="en-US" dirty="0" smtClean="0"/>
            </a:br>
            <a:r>
              <a:rPr lang="en-US" dirty="0" smtClean="0"/>
              <a:t>Comments?</a:t>
            </a:r>
            <a:endParaRPr lang="en-US" dirty="0"/>
          </a:p>
        </p:txBody>
      </p:sp>
    </p:spTree>
    <p:extLst>
      <p:ext uri="{BB962C8B-B14F-4D97-AF65-F5344CB8AC3E}">
        <p14:creationId xmlns:p14="http://schemas.microsoft.com/office/powerpoint/2010/main" val="3767995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Contact Me</a:t>
            </a:r>
            <a:endParaRPr lang="en-US" dirty="0"/>
          </a:p>
        </p:txBody>
      </p:sp>
      <p:sp>
        <p:nvSpPr>
          <p:cNvPr id="3" name="Subtitle 2"/>
          <p:cNvSpPr>
            <a:spLocks noGrp="1"/>
          </p:cNvSpPr>
          <p:nvPr>
            <p:ph type="subTitle" idx="1"/>
          </p:nvPr>
        </p:nvSpPr>
        <p:spPr/>
        <p:txBody>
          <a:bodyPr/>
          <a:lstStyle/>
          <a:p>
            <a:r>
              <a:rPr lang="en-US" dirty="0" smtClean="0"/>
              <a:t>Sara Stewart</a:t>
            </a:r>
          </a:p>
          <a:p>
            <a:r>
              <a:rPr lang="en-US" dirty="0" smtClean="0">
                <a:hlinkClick r:id="rId2"/>
              </a:rPr>
              <a:t>Sstewart@irf.sc.gov</a:t>
            </a:r>
            <a:endParaRPr lang="en-US" dirty="0" smtClean="0"/>
          </a:p>
          <a:p>
            <a:r>
              <a:rPr lang="en-US" dirty="0" smtClean="0"/>
              <a:t>(803)737-0014</a:t>
            </a:r>
            <a:endParaRPr lang="en-US" dirty="0"/>
          </a:p>
        </p:txBody>
      </p:sp>
    </p:spTree>
    <p:extLst>
      <p:ext uri="{BB962C8B-B14F-4D97-AF65-F5344CB8AC3E}">
        <p14:creationId xmlns:p14="http://schemas.microsoft.com/office/powerpoint/2010/main" val="3550944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altLang="en-US" sz="4000" dirty="0">
                <a:latin typeface="Tahoma" pitchFamily="34" charset="0"/>
              </a:rPr>
              <a:t>Where Did We Come From?</a:t>
            </a:r>
            <a:endParaRPr lang="en-US" sz="4000" dirty="0"/>
          </a:p>
        </p:txBody>
      </p:sp>
      <p:sp>
        <p:nvSpPr>
          <p:cNvPr id="3" name="Content Placeholder 2"/>
          <p:cNvSpPr>
            <a:spLocks noGrp="1"/>
          </p:cNvSpPr>
          <p:nvPr>
            <p:ph idx="1"/>
          </p:nvPr>
        </p:nvSpPr>
        <p:spPr>
          <a:xfrm>
            <a:off x="457200" y="2819400"/>
            <a:ext cx="8229600" cy="3306763"/>
          </a:xfrm>
        </p:spPr>
        <p:txBody>
          <a:bodyPr>
            <a:normAutofit lnSpcReduction="10000"/>
          </a:bodyPr>
          <a:lstStyle/>
          <a:p>
            <a:pPr>
              <a:lnSpc>
                <a:spcPct val="90000"/>
              </a:lnSpc>
              <a:buFont typeface="Wingdings" pitchFamily="2" charset="2"/>
              <a:buNone/>
            </a:pPr>
            <a:r>
              <a:rPr lang="en-US" altLang="en-US" sz="2800" dirty="0">
                <a:latin typeface="Tahoma" pitchFamily="34" charset="0"/>
              </a:rPr>
              <a:t>Originally a sinking fund to help State Agencies after a loss.  </a:t>
            </a:r>
          </a:p>
          <a:p>
            <a:pPr>
              <a:lnSpc>
                <a:spcPct val="90000"/>
              </a:lnSpc>
              <a:buFont typeface="Wingdings" pitchFamily="2" charset="2"/>
              <a:buNone/>
            </a:pPr>
            <a:endParaRPr lang="en-US" altLang="en-US" sz="2800" dirty="0">
              <a:latin typeface="Tahoma" pitchFamily="34" charset="0"/>
            </a:endParaRPr>
          </a:p>
          <a:p>
            <a:pPr>
              <a:lnSpc>
                <a:spcPct val="90000"/>
              </a:lnSpc>
              <a:buFont typeface="Wingdings" pitchFamily="2" charset="2"/>
              <a:buNone/>
            </a:pPr>
            <a:r>
              <a:rPr lang="en-US" altLang="en-US" sz="2800" dirty="0">
                <a:latin typeface="Tahoma" pitchFamily="34" charset="0"/>
              </a:rPr>
              <a:t>Now part of the </a:t>
            </a:r>
            <a:r>
              <a:rPr lang="en-US" altLang="en-US" sz="2800" dirty="0" smtClean="0">
                <a:latin typeface="Tahoma" pitchFamily="34" charset="0"/>
              </a:rPr>
              <a:t>State Fiscal Accountability Authority.</a:t>
            </a:r>
            <a:endParaRPr lang="en-US" altLang="en-US" sz="2800" dirty="0">
              <a:latin typeface="Tahoma" pitchFamily="34" charset="0"/>
            </a:endParaRPr>
          </a:p>
          <a:p>
            <a:pPr>
              <a:lnSpc>
                <a:spcPct val="90000"/>
              </a:lnSpc>
              <a:buFont typeface="Wingdings" pitchFamily="2" charset="2"/>
              <a:buNone/>
            </a:pPr>
            <a:endParaRPr lang="en-US" altLang="en-US" sz="2800" dirty="0">
              <a:latin typeface="Tahoma" pitchFamily="34" charset="0"/>
            </a:endParaRPr>
          </a:p>
          <a:p>
            <a:pPr>
              <a:lnSpc>
                <a:spcPct val="90000"/>
              </a:lnSpc>
              <a:buFont typeface="Wingdings" pitchFamily="2" charset="2"/>
              <a:buNone/>
            </a:pPr>
            <a:r>
              <a:rPr lang="en-US" altLang="en-US" sz="2800" dirty="0">
                <a:latin typeface="Tahoma" pitchFamily="34" charset="0"/>
              </a:rPr>
              <a:t>Our scope and limits defined by a statute (Section 1-11-140 C of the State Code of Laws).</a:t>
            </a:r>
          </a:p>
          <a:p>
            <a:endParaRPr lang="en-US" dirty="0"/>
          </a:p>
        </p:txBody>
      </p:sp>
    </p:spTree>
    <p:extLst>
      <p:ext uri="{BB962C8B-B14F-4D97-AF65-F5344CB8AC3E}">
        <p14:creationId xmlns:p14="http://schemas.microsoft.com/office/powerpoint/2010/main" val="2596981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71600"/>
            <a:ext cx="8229600" cy="1143000"/>
          </a:xfrm>
        </p:spPr>
        <p:txBody>
          <a:bodyPr>
            <a:normAutofit/>
          </a:bodyPr>
          <a:lstStyle/>
          <a:p>
            <a:r>
              <a:rPr lang="en-US" altLang="en-US" sz="4000" dirty="0">
                <a:latin typeface="Tahoma" pitchFamily="34" charset="0"/>
              </a:rPr>
              <a:t>How We Operate</a:t>
            </a:r>
            <a:endParaRPr lang="en-US" sz="4000" dirty="0"/>
          </a:p>
        </p:txBody>
      </p:sp>
      <p:sp>
        <p:nvSpPr>
          <p:cNvPr id="3" name="Content Placeholder 2"/>
          <p:cNvSpPr>
            <a:spLocks noGrp="1"/>
          </p:cNvSpPr>
          <p:nvPr>
            <p:ph idx="1"/>
          </p:nvPr>
        </p:nvSpPr>
        <p:spPr>
          <a:xfrm>
            <a:off x="457200" y="2667000"/>
            <a:ext cx="8229600" cy="3429000"/>
          </a:xfrm>
        </p:spPr>
        <p:txBody>
          <a:bodyPr/>
          <a:lstStyle/>
          <a:p>
            <a:pPr marL="533400" indent="-533400">
              <a:buFont typeface="Wingdings" pitchFamily="2" charset="2"/>
              <a:buNone/>
            </a:pPr>
            <a:r>
              <a:rPr lang="en-US" altLang="en-US" dirty="0">
                <a:latin typeface="Tahoma" pitchFamily="34" charset="0"/>
              </a:rPr>
              <a:t>There are </a:t>
            </a:r>
            <a:r>
              <a:rPr lang="en-US" altLang="en-US" dirty="0" smtClean="0">
                <a:latin typeface="Tahoma" pitchFamily="34" charset="0"/>
              </a:rPr>
              <a:t>Four </a:t>
            </a:r>
            <a:r>
              <a:rPr lang="en-US" altLang="en-US" dirty="0">
                <a:latin typeface="Tahoma" pitchFamily="34" charset="0"/>
              </a:rPr>
              <a:t>Divisions:</a:t>
            </a:r>
          </a:p>
          <a:p>
            <a:pPr marL="533400" indent="-533400">
              <a:buFont typeface="Wingdings" pitchFamily="2" charset="2"/>
              <a:buAutoNum type="arabicPeriod"/>
            </a:pPr>
            <a:r>
              <a:rPr lang="en-US" altLang="en-US" dirty="0">
                <a:latin typeface="Tahoma" pitchFamily="34" charset="0"/>
              </a:rPr>
              <a:t>Administration</a:t>
            </a:r>
          </a:p>
          <a:p>
            <a:pPr marL="533400" indent="-533400">
              <a:buFont typeface="Wingdings" pitchFamily="2" charset="2"/>
              <a:buAutoNum type="arabicPeriod"/>
            </a:pPr>
            <a:r>
              <a:rPr lang="en-US" altLang="en-US" dirty="0">
                <a:latin typeface="Tahoma" pitchFamily="34" charset="0"/>
              </a:rPr>
              <a:t>Property &amp; </a:t>
            </a:r>
            <a:r>
              <a:rPr lang="en-US" altLang="en-US" dirty="0" smtClean="0">
                <a:latin typeface="Tahoma" pitchFamily="34" charset="0"/>
              </a:rPr>
              <a:t>Casualty</a:t>
            </a:r>
            <a:endParaRPr lang="en-US" altLang="en-US" dirty="0">
              <a:latin typeface="Tahoma" pitchFamily="34" charset="0"/>
            </a:endParaRPr>
          </a:p>
          <a:p>
            <a:pPr marL="533400" indent="-533400">
              <a:buFont typeface="Wingdings" pitchFamily="2" charset="2"/>
              <a:buAutoNum type="arabicPeriod"/>
            </a:pPr>
            <a:r>
              <a:rPr lang="en-US" altLang="en-US" dirty="0" smtClean="0">
                <a:latin typeface="Tahoma" pitchFamily="34" charset="0"/>
              </a:rPr>
              <a:t>Claims</a:t>
            </a:r>
          </a:p>
          <a:p>
            <a:pPr marL="533400" indent="-533400">
              <a:buFont typeface="Wingdings" pitchFamily="2" charset="2"/>
              <a:buAutoNum type="arabicPeriod"/>
            </a:pPr>
            <a:r>
              <a:rPr lang="en-US" altLang="en-US" dirty="0" smtClean="0">
                <a:latin typeface="Tahoma" pitchFamily="34" charset="0"/>
              </a:rPr>
              <a:t>Medical Professional Liability Claims</a:t>
            </a:r>
            <a:endParaRPr lang="en-US" altLang="en-US" dirty="0">
              <a:latin typeface="Tahoma" pitchFamily="34" charset="0"/>
            </a:endParaRPr>
          </a:p>
          <a:p>
            <a:pPr marL="109728" indent="0">
              <a:buNone/>
            </a:pPr>
            <a:endParaRPr lang="en-US" dirty="0"/>
          </a:p>
        </p:txBody>
      </p:sp>
    </p:spTree>
    <p:extLst>
      <p:ext uri="{BB962C8B-B14F-4D97-AF65-F5344CB8AC3E}">
        <p14:creationId xmlns:p14="http://schemas.microsoft.com/office/powerpoint/2010/main" val="2559848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What is Risk Management?</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981200"/>
            <a:ext cx="8229600" cy="4267200"/>
          </a:xfrm>
        </p:spPr>
        <p:txBody>
          <a:bodyPr>
            <a:normAutofit/>
          </a:bodyPr>
          <a:lstStyle/>
          <a:p>
            <a:r>
              <a:rPr lang="en-US" sz="2600" dirty="0" smtClean="0">
                <a:latin typeface="Tahoma" panose="020B0604030504040204" pitchFamily="34" charset="0"/>
                <a:ea typeface="Tahoma" panose="020B0604030504040204" pitchFamily="34" charset="0"/>
                <a:cs typeface="Tahoma" panose="020B0604030504040204" pitchFamily="34" charset="0"/>
              </a:rPr>
              <a:t>The </a:t>
            </a:r>
            <a:r>
              <a:rPr lang="en-US" sz="2600" dirty="0">
                <a:latin typeface="Tahoma" panose="020B0604030504040204" pitchFamily="34" charset="0"/>
                <a:ea typeface="Tahoma" panose="020B0604030504040204" pitchFamily="34" charset="0"/>
                <a:cs typeface="Tahoma" panose="020B0604030504040204" pitchFamily="34" charset="0"/>
              </a:rPr>
              <a:t>forecasting and evaluation of financial risks together with the identification of procedures to avoid or minimize their impact</a:t>
            </a:r>
            <a:r>
              <a:rPr lang="en-US" sz="2600" dirty="0" smtClean="0">
                <a:latin typeface="Tahoma" panose="020B0604030504040204" pitchFamily="34" charset="0"/>
                <a:ea typeface="Tahoma" panose="020B0604030504040204" pitchFamily="34" charset="0"/>
                <a:cs typeface="Tahoma" panose="020B0604030504040204" pitchFamily="34" charset="0"/>
              </a:rPr>
              <a:t>.</a:t>
            </a:r>
          </a:p>
          <a:p>
            <a:r>
              <a:rPr lang="en-US" sz="2600" dirty="0" smtClean="0">
                <a:latin typeface="Tahoma" panose="020B0604030504040204" pitchFamily="34" charset="0"/>
                <a:ea typeface="Tahoma" panose="020B0604030504040204" pitchFamily="34" charset="0"/>
                <a:cs typeface="Tahoma" panose="020B0604030504040204" pitchFamily="34" charset="0"/>
              </a:rPr>
              <a:t>Kinds of Risk Management:</a:t>
            </a:r>
          </a:p>
          <a:p>
            <a:pPr lvl="1"/>
            <a:r>
              <a:rPr lang="en-US" sz="2600" dirty="0" smtClean="0">
                <a:latin typeface="Tahoma" panose="020B0604030504040204" pitchFamily="34" charset="0"/>
                <a:ea typeface="Tahoma" panose="020B0604030504040204" pitchFamily="34" charset="0"/>
                <a:cs typeface="Tahoma" panose="020B0604030504040204" pitchFamily="34" charset="0"/>
              </a:rPr>
              <a:t>Insurance</a:t>
            </a:r>
          </a:p>
          <a:p>
            <a:pPr lvl="1"/>
            <a:r>
              <a:rPr lang="en-US" sz="2600" dirty="0" smtClean="0">
                <a:latin typeface="Tahoma" panose="020B0604030504040204" pitchFamily="34" charset="0"/>
                <a:ea typeface="Tahoma" panose="020B0604030504040204" pitchFamily="34" charset="0"/>
                <a:cs typeface="Tahoma" panose="020B0604030504040204" pitchFamily="34" charset="0"/>
              </a:rPr>
              <a:t>Training for staff</a:t>
            </a:r>
          </a:p>
          <a:p>
            <a:pPr lvl="1"/>
            <a:r>
              <a:rPr lang="en-US" sz="2600" dirty="0" smtClean="0">
                <a:latin typeface="Tahoma" panose="020B0604030504040204" pitchFamily="34" charset="0"/>
                <a:ea typeface="Tahoma" panose="020B0604030504040204" pitchFamily="34" charset="0"/>
                <a:cs typeface="Tahoma" panose="020B0604030504040204" pitchFamily="34" charset="0"/>
              </a:rPr>
              <a:t>Keeping reserves for unexpected events</a:t>
            </a:r>
          </a:p>
          <a:p>
            <a:pPr lvl="1"/>
            <a:r>
              <a:rPr lang="en-US" sz="2600" dirty="0" smtClean="0">
                <a:latin typeface="Tahoma" panose="020B0604030504040204" pitchFamily="34" charset="0"/>
                <a:ea typeface="Tahoma" panose="020B0604030504040204" pitchFamily="34" charset="0"/>
                <a:cs typeface="Tahoma" panose="020B0604030504040204" pitchFamily="34" charset="0"/>
              </a:rPr>
              <a:t>Protocols and procedures</a:t>
            </a:r>
          </a:p>
          <a:p>
            <a:pPr lvl="1"/>
            <a:r>
              <a:rPr lang="en-US" sz="2600" dirty="0" smtClean="0">
                <a:latin typeface="Tahoma" panose="020B0604030504040204" pitchFamily="34" charset="0"/>
                <a:ea typeface="Tahoma" panose="020B0604030504040204" pitchFamily="34" charset="0"/>
                <a:cs typeface="Tahoma" panose="020B0604030504040204" pitchFamily="34" charset="0"/>
              </a:rPr>
              <a:t>Risk Avoidance</a:t>
            </a:r>
          </a:p>
          <a:p>
            <a:pPr marL="109728" indent="0">
              <a:buNone/>
            </a:pPr>
            <a:endParaRPr lang="en-US" dirty="0" smtClean="0"/>
          </a:p>
          <a:p>
            <a:endParaRPr lang="en-US" dirty="0"/>
          </a:p>
        </p:txBody>
      </p:sp>
    </p:spTree>
    <p:extLst>
      <p:ext uri="{BB962C8B-B14F-4D97-AF65-F5344CB8AC3E}">
        <p14:creationId xmlns:p14="http://schemas.microsoft.com/office/powerpoint/2010/main" val="3870232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914400"/>
            <a:ext cx="8229600" cy="1143000"/>
          </a:xfrm>
        </p:spPr>
        <p:txBody>
          <a:bodyPr>
            <a:normAutofit/>
          </a:bodyPr>
          <a:lstStyle/>
          <a:p>
            <a:r>
              <a:rPr lang="en-US" sz="4000" dirty="0" smtClean="0">
                <a:latin typeface="Tahoma" panose="020B0604030504040204" pitchFamily="34" charset="0"/>
                <a:ea typeface="Tahoma" panose="020B0604030504040204" pitchFamily="34" charset="0"/>
                <a:cs typeface="Tahoma" panose="020B0604030504040204" pitchFamily="34" charset="0"/>
              </a:rPr>
              <a:t>What is Insurance?</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4"/>
          <p:cNvSpPr>
            <a:spLocks noGrp="1"/>
          </p:cNvSpPr>
          <p:nvPr>
            <p:ph idx="1"/>
          </p:nvPr>
        </p:nvSpPr>
        <p:spPr>
          <a:xfrm>
            <a:off x="457200" y="1981200"/>
            <a:ext cx="8229600" cy="4144963"/>
          </a:xfrm>
        </p:spPr>
        <p:txBody>
          <a:bodyPr/>
          <a:lstStyle/>
          <a:p>
            <a:r>
              <a:rPr lang="en-US" altLang="en-US" dirty="0">
                <a:latin typeface="Tahoma" pitchFamily="34" charset="0"/>
              </a:rPr>
              <a:t>Provides protection against loss from</a:t>
            </a:r>
            <a:r>
              <a:rPr lang="en-US" altLang="en-US" dirty="0" smtClean="0">
                <a:latin typeface="Tahoma" pitchFamily="34" charset="0"/>
              </a:rPr>
              <a:t>:</a:t>
            </a:r>
          </a:p>
          <a:p>
            <a:pPr lvl="1"/>
            <a:r>
              <a:rPr lang="en-US" altLang="en-US" dirty="0" smtClean="0">
                <a:latin typeface="Tahoma" pitchFamily="34" charset="0"/>
              </a:rPr>
              <a:t>Liability </a:t>
            </a:r>
            <a:r>
              <a:rPr lang="en-US" altLang="en-US" dirty="0">
                <a:latin typeface="Tahoma" pitchFamily="34" charset="0"/>
              </a:rPr>
              <a:t>claims</a:t>
            </a:r>
          </a:p>
          <a:p>
            <a:pPr lvl="1"/>
            <a:r>
              <a:rPr lang="en-US" altLang="en-US" dirty="0">
                <a:latin typeface="Tahoma" pitchFamily="34" charset="0"/>
              </a:rPr>
              <a:t>Physical </a:t>
            </a:r>
            <a:r>
              <a:rPr lang="en-US" altLang="en-US" dirty="0" smtClean="0">
                <a:latin typeface="Tahoma" pitchFamily="34" charset="0"/>
              </a:rPr>
              <a:t>damage</a:t>
            </a:r>
          </a:p>
          <a:p>
            <a:r>
              <a:rPr lang="en-US" altLang="en-US" dirty="0" smtClean="0">
                <a:latin typeface="Tahoma" pitchFamily="34" charset="0"/>
              </a:rPr>
              <a:t>Purpose:</a:t>
            </a:r>
          </a:p>
          <a:p>
            <a:pPr lvl="1"/>
            <a:r>
              <a:rPr lang="en-US" altLang="en-US" sz="2800" dirty="0">
                <a:latin typeface="Tahoma" pitchFamily="34" charset="0"/>
              </a:rPr>
              <a:t>To Indemnify the Insured</a:t>
            </a:r>
          </a:p>
          <a:p>
            <a:pPr lvl="1"/>
            <a:r>
              <a:rPr lang="en-US" altLang="en-US" sz="2800" dirty="0">
                <a:latin typeface="Tahoma" pitchFamily="34" charset="0"/>
              </a:rPr>
              <a:t>To Replace Lost or Damaged Property</a:t>
            </a:r>
          </a:p>
          <a:p>
            <a:pPr lvl="1"/>
            <a:r>
              <a:rPr lang="en-US" altLang="en-US" sz="2800" dirty="0">
                <a:latin typeface="Tahoma" pitchFamily="34" charset="0"/>
              </a:rPr>
              <a:t>To Repair or Restore Damaged Property</a:t>
            </a:r>
          </a:p>
          <a:p>
            <a:pPr marL="411480" lvl="1" indent="0">
              <a:buNone/>
            </a:pPr>
            <a:endParaRPr lang="en-US" altLang="en-US" dirty="0" smtClean="0">
              <a:latin typeface="Tahoma" pitchFamily="34" charset="0"/>
            </a:endParaRPr>
          </a:p>
          <a:p>
            <a:pPr>
              <a:buFont typeface="Wingdings" pitchFamily="2" charset="2"/>
              <a:buNone/>
            </a:pPr>
            <a:endParaRPr lang="en-US" altLang="en-US" dirty="0">
              <a:latin typeface="Tahoma" pitchFamily="34" charset="0"/>
            </a:endParaRPr>
          </a:p>
          <a:p>
            <a:endParaRPr lang="en-US" dirty="0"/>
          </a:p>
        </p:txBody>
      </p:sp>
    </p:spTree>
    <p:extLst>
      <p:ext uri="{BB962C8B-B14F-4D97-AF65-F5344CB8AC3E}">
        <p14:creationId xmlns:p14="http://schemas.microsoft.com/office/powerpoint/2010/main" val="3658622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a:bodyPr>
          <a:lstStyle/>
          <a:p>
            <a:r>
              <a:rPr lang="en-US" altLang="en-US" sz="4000" dirty="0">
                <a:latin typeface="Tahoma" pitchFamily="34" charset="0"/>
              </a:rPr>
              <a:t>What is Liability?</a:t>
            </a:r>
            <a:endParaRPr lang="en-US" sz="4000" dirty="0"/>
          </a:p>
        </p:txBody>
      </p:sp>
      <p:sp>
        <p:nvSpPr>
          <p:cNvPr id="3" name="Content Placeholder 2"/>
          <p:cNvSpPr>
            <a:spLocks noGrp="1"/>
          </p:cNvSpPr>
          <p:nvPr>
            <p:ph idx="1"/>
          </p:nvPr>
        </p:nvSpPr>
        <p:spPr>
          <a:xfrm>
            <a:off x="457200" y="2057400"/>
            <a:ext cx="8229600" cy="4343400"/>
          </a:xfrm>
        </p:spPr>
        <p:txBody>
          <a:bodyPr>
            <a:normAutofit fontScale="92500" lnSpcReduction="10000"/>
          </a:bodyPr>
          <a:lstStyle/>
          <a:p>
            <a:pPr marL="533400" indent="-533400"/>
            <a:r>
              <a:rPr lang="en-US" altLang="en-US" sz="3000" dirty="0">
                <a:latin typeface="Tahoma" pitchFamily="34" charset="0"/>
              </a:rPr>
              <a:t>A legal responsibility for the consequences of an act or </a:t>
            </a:r>
            <a:r>
              <a:rPr lang="en-US" altLang="en-US" sz="3000" dirty="0" smtClean="0">
                <a:latin typeface="Tahoma" pitchFamily="34" charset="0"/>
              </a:rPr>
              <a:t>omission.</a:t>
            </a:r>
          </a:p>
          <a:p>
            <a:pPr marL="533400" indent="-533400"/>
            <a:r>
              <a:rPr lang="en-US" altLang="en-US" sz="3000" dirty="0" smtClean="0">
                <a:latin typeface="Tahoma" pitchFamily="34" charset="0"/>
              </a:rPr>
              <a:t>Liability </a:t>
            </a:r>
            <a:r>
              <a:rPr lang="en-US" altLang="en-US" sz="3000" dirty="0">
                <a:latin typeface="Tahoma" pitchFamily="34" charset="0"/>
              </a:rPr>
              <a:t>claims are made because of:</a:t>
            </a:r>
          </a:p>
          <a:p>
            <a:pPr marL="533400" indent="-533400">
              <a:buFont typeface="Wingdings" pitchFamily="2" charset="2"/>
              <a:buNone/>
            </a:pPr>
            <a:r>
              <a:rPr lang="en-US" altLang="en-US" sz="3000" dirty="0">
                <a:latin typeface="Tahoma" pitchFamily="34" charset="0"/>
              </a:rPr>
              <a:t>	Bodily Injury</a:t>
            </a:r>
          </a:p>
          <a:p>
            <a:pPr marL="533400" indent="-533400">
              <a:buFont typeface="Wingdings" pitchFamily="2" charset="2"/>
              <a:buNone/>
            </a:pPr>
            <a:r>
              <a:rPr lang="en-US" altLang="en-US" sz="3000" dirty="0">
                <a:latin typeface="Tahoma" pitchFamily="34" charset="0"/>
              </a:rPr>
              <a:t>	Personal Injury</a:t>
            </a:r>
          </a:p>
          <a:p>
            <a:pPr marL="533400" indent="-533400">
              <a:buFont typeface="Wingdings" pitchFamily="2" charset="2"/>
              <a:buNone/>
            </a:pPr>
            <a:r>
              <a:rPr lang="en-US" altLang="en-US" sz="3000" dirty="0">
                <a:latin typeface="Tahoma" pitchFamily="34" charset="0"/>
              </a:rPr>
              <a:t>	Property </a:t>
            </a:r>
            <a:r>
              <a:rPr lang="en-US" altLang="en-US" sz="3000" dirty="0" smtClean="0">
                <a:latin typeface="Tahoma" pitchFamily="34" charset="0"/>
              </a:rPr>
              <a:t>Damage</a:t>
            </a:r>
          </a:p>
          <a:p>
            <a:pPr marL="533400" indent="-533400"/>
            <a:r>
              <a:rPr lang="en-US" altLang="en-US" sz="3000" dirty="0" smtClean="0">
                <a:latin typeface="Tahoma" pitchFamily="34" charset="0"/>
              </a:rPr>
              <a:t>Examples of claims include:</a:t>
            </a:r>
          </a:p>
          <a:p>
            <a:pPr marL="826008" lvl="1" indent="-533400"/>
            <a:r>
              <a:rPr lang="en-US" altLang="en-US" sz="3000" dirty="0" smtClean="0">
                <a:latin typeface="Tahoma" pitchFamily="34" charset="0"/>
              </a:rPr>
              <a:t>Tree on insured property falling on car</a:t>
            </a:r>
          </a:p>
          <a:p>
            <a:pPr marL="826008" lvl="1" indent="-533400"/>
            <a:r>
              <a:rPr lang="en-US" altLang="en-US" sz="3000" dirty="0" smtClean="0">
                <a:latin typeface="Tahoma" pitchFamily="34" charset="0"/>
              </a:rPr>
              <a:t>Slip and fall</a:t>
            </a:r>
          </a:p>
          <a:p>
            <a:pPr marL="826008" lvl="1" indent="-533400"/>
            <a:endParaRPr lang="en-US" altLang="en-US" dirty="0">
              <a:latin typeface="Tahoma" pitchFamily="34" charset="0"/>
            </a:endParaRPr>
          </a:p>
          <a:p>
            <a:endParaRPr lang="en-US" dirty="0"/>
          </a:p>
        </p:txBody>
      </p:sp>
    </p:spTree>
    <p:extLst>
      <p:ext uri="{BB962C8B-B14F-4D97-AF65-F5344CB8AC3E}">
        <p14:creationId xmlns:p14="http://schemas.microsoft.com/office/powerpoint/2010/main" val="1752698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a:bodyPr>
          <a:lstStyle/>
          <a:p>
            <a:r>
              <a:rPr lang="en-US" altLang="en-US" sz="4000" dirty="0">
                <a:latin typeface="Tahoma" pitchFamily="34" charset="0"/>
              </a:rPr>
              <a:t>What is Physical Damage?</a:t>
            </a:r>
            <a:endParaRPr lang="en-US" sz="4000" dirty="0"/>
          </a:p>
        </p:txBody>
      </p:sp>
      <p:sp>
        <p:nvSpPr>
          <p:cNvPr id="3" name="Content Placeholder 2"/>
          <p:cNvSpPr>
            <a:spLocks noGrp="1"/>
          </p:cNvSpPr>
          <p:nvPr>
            <p:ph idx="1"/>
          </p:nvPr>
        </p:nvSpPr>
        <p:spPr>
          <a:xfrm>
            <a:off x="457200" y="2438400"/>
            <a:ext cx="8229600" cy="3657600"/>
          </a:xfrm>
        </p:spPr>
        <p:txBody>
          <a:bodyPr/>
          <a:lstStyle/>
          <a:p>
            <a:pPr>
              <a:lnSpc>
                <a:spcPct val="90000"/>
              </a:lnSpc>
            </a:pPr>
            <a:r>
              <a:rPr lang="en-US" altLang="en-US" dirty="0">
                <a:latin typeface="Tahoma" pitchFamily="34" charset="0"/>
              </a:rPr>
              <a:t>Physical damage includes</a:t>
            </a:r>
            <a:r>
              <a:rPr lang="en-US" altLang="en-US" dirty="0" smtClean="0">
                <a:latin typeface="Tahoma" pitchFamily="34" charset="0"/>
              </a:rPr>
              <a:t>:</a:t>
            </a:r>
            <a:endParaRPr lang="en-US" altLang="en-US" sz="1200" dirty="0">
              <a:latin typeface="Tahoma" pitchFamily="34" charset="0"/>
            </a:endParaRPr>
          </a:p>
          <a:p>
            <a:pPr lvl="1">
              <a:lnSpc>
                <a:spcPct val="90000"/>
              </a:lnSpc>
            </a:pPr>
            <a:r>
              <a:rPr lang="en-US" altLang="en-US" dirty="0">
                <a:latin typeface="Tahoma" pitchFamily="34" charset="0"/>
              </a:rPr>
              <a:t>Actual damage to property</a:t>
            </a:r>
          </a:p>
          <a:p>
            <a:pPr lvl="1">
              <a:lnSpc>
                <a:spcPct val="90000"/>
              </a:lnSpc>
            </a:pPr>
            <a:r>
              <a:rPr lang="en-US" altLang="en-US" dirty="0">
                <a:latin typeface="Tahoma" pitchFamily="34" charset="0"/>
              </a:rPr>
              <a:t>Theft</a:t>
            </a:r>
          </a:p>
          <a:p>
            <a:pPr lvl="1">
              <a:lnSpc>
                <a:spcPct val="90000"/>
              </a:lnSpc>
            </a:pPr>
            <a:r>
              <a:rPr lang="en-US" altLang="en-US" dirty="0">
                <a:latin typeface="Tahoma" pitchFamily="34" charset="0"/>
              </a:rPr>
              <a:t>Loss of </a:t>
            </a:r>
            <a:r>
              <a:rPr lang="en-US" altLang="en-US" dirty="0" smtClean="0">
                <a:latin typeface="Tahoma" pitchFamily="34" charset="0"/>
              </a:rPr>
              <a:t>use</a:t>
            </a:r>
            <a:endParaRPr lang="en-US" altLang="en-US" dirty="0">
              <a:latin typeface="Tahoma" pitchFamily="34" charset="0"/>
            </a:endParaRPr>
          </a:p>
          <a:p>
            <a:pPr>
              <a:lnSpc>
                <a:spcPct val="90000"/>
              </a:lnSpc>
            </a:pPr>
            <a:r>
              <a:rPr lang="en-US" altLang="en-US" dirty="0" smtClean="0">
                <a:latin typeface="Tahoma" pitchFamily="34" charset="0"/>
              </a:rPr>
              <a:t>Examples of claims:</a:t>
            </a:r>
          </a:p>
          <a:p>
            <a:pPr lvl="1">
              <a:lnSpc>
                <a:spcPct val="90000"/>
              </a:lnSpc>
            </a:pPr>
            <a:r>
              <a:rPr lang="en-US" altLang="en-US" dirty="0" smtClean="0">
                <a:latin typeface="Tahoma" pitchFamily="34" charset="0"/>
              </a:rPr>
              <a:t>Fire damage to building</a:t>
            </a:r>
          </a:p>
          <a:p>
            <a:pPr lvl="1">
              <a:lnSpc>
                <a:spcPct val="90000"/>
              </a:lnSpc>
            </a:pPr>
            <a:r>
              <a:rPr lang="en-US" altLang="en-US" dirty="0" smtClean="0">
                <a:latin typeface="Tahoma" pitchFamily="34" charset="0"/>
              </a:rPr>
              <a:t>Theft of vehicle</a:t>
            </a:r>
          </a:p>
          <a:p>
            <a:pPr marL="411480" lvl="1" indent="0">
              <a:lnSpc>
                <a:spcPct val="90000"/>
              </a:lnSpc>
              <a:buNone/>
            </a:pPr>
            <a:endParaRPr lang="en-US" altLang="en-US" dirty="0" smtClean="0">
              <a:latin typeface="Tahoma" pitchFamily="34" charset="0"/>
            </a:endParaRPr>
          </a:p>
          <a:p>
            <a:pPr lvl="1">
              <a:lnSpc>
                <a:spcPct val="90000"/>
              </a:lnSpc>
            </a:pPr>
            <a:endParaRPr lang="en-US" altLang="en-US" dirty="0" smtClean="0">
              <a:latin typeface="Tahoma" pitchFamily="34" charset="0"/>
            </a:endParaRPr>
          </a:p>
        </p:txBody>
      </p:sp>
    </p:spTree>
    <p:extLst>
      <p:ext uri="{BB962C8B-B14F-4D97-AF65-F5344CB8AC3E}">
        <p14:creationId xmlns:p14="http://schemas.microsoft.com/office/powerpoint/2010/main" val="4054412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8">
      <a:dk1>
        <a:srgbClr val="204D89"/>
      </a:dk1>
      <a:lt1>
        <a:srgbClr val="F2F2F2"/>
      </a:lt1>
      <a:dk2>
        <a:srgbClr val="213955"/>
      </a:dk2>
      <a:lt2>
        <a:srgbClr val="265FA9"/>
      </a:lt2>
      <a:accent1>
        <a:srgbClr val="598FD8"/>
      </a:accent1>
      <a:accent2>
        <a:srgbClr val="396495"/>
      </a:accent2>
      <a:accent3>
        <a:srgbClr val="2C4C72"/>
      </a:accent3>
      <a:accent4>
        <a:srgbClr val="213955"/>
      </a:accent4>
      <a:accent5>
        <a:srgbClr val="7DA2CC"/>
      </a:accent5>
      <a:accent6>
        <a:srgbClr val="7DA2C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1131</TotalTime>
  <Words>2796</Words>
  <Application>Microsoft Office PowerPoint</Application>
  <PresentationFormat>On-screen Show (4:3)</PresentationFormat>
  <Paragraphs>318</Paragraphs>
  <Slides>33</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Tahoma</vt:lpstr>
      <vt:lpstr>Wingdings</vt:lpstr>
      <vt:lpstr>Office Theme</vt:lpstr>
      <vt:lpstr> Insurance and Risk Management for Governmental Agencies </vt:lpstr>
      <vt:lpstr>Sara Stewart, Senior Field Agent Insurance Reserve Fund</vt:lpstr>
      <vt:lpstr>What is  The Insurance Reserve Fund?</vt:lpstr>
      <vt:lpstr>Where Did We Come From?</vt:lpstr>
      <vt:lpstr>How We Operate</vt:lpstr>
      <vt:lpstr>What is Risk Management?</vt:lpstr>
      <vt:lpstr>What is Insurance?</vt:lpstr>
      <vt:lpstr>What is Liability?</vt:lpstr>
      <vt:lpstr>What is Physical Damage?</vt:lpstr>
      <vt:lpstr>Exclusions for Physical Damage</vt:lpstr>
      <vt:lpstr>Types of Coverage</vt:lpstr>
      <vt:lpstr>Types of Coverage</vt:lpstr>
      <vt:lpstr>Auto Liability</vt:lpstr>
      <vt:lpstr>School Bus Liability</vt:lpstr>
      <vt:lpstr>General Tort Liability</vt:lpstr>
      <vt:lpstr>Medical Professional Liability Coverage</vt:lpstr>
      <vt:lpstr>15 Minute Break</vt:lpstr>
      <vt:lpstr>Building and Contents Policy</vt:lpstr>
      <vt:lpstr>Builder’s Risk </vt:lpstr>
      <vt:lpstr>Comprehensive and Collision Coverage </vt:lpstr>
      <vt:lpstr>Data Processing</vt:lpstr>
      <vt:lpstr>Inland Marine</vt:lpstr>
      <vt:lpstr>Business Interruption and Extra Expense</vt:lpstr>
      <vt:lpstr>15 Minute Break</vt:lpstr>
      <vt:lpstr>To Insure or Not to Insure, That is the Question!</vt:lpstr>
      <vt:lpstr>Valuation- Building and Contents </vt:lpstr>
      <vt:lpstr>Valuation- Inland Marine</vt:lpstr>
      <vt:lpstr>Valuation- Automobile Comp and Collision</vt:lpstr>
      <vt:lpstr>Best Practices </vt:lpstr>
      <vt:lpstr>Best Practices </vt:lpstr>
      <vt:lpstr>    Mistakes or Missteps  </vt:lpstr>
      <vt:lpstr>Questions?  Comments?</vt:lpstr>
      <vt:lpstr>Contact Me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Sara</dc:creator>
  <cp:lastModifiedBy>LaWana Robinson-Lee</cp:lastModifiedBy>
  <cp:revision>55</cp:revision>
  <dcterms:created xsi:type="dcterms:W3CDTF">2015-08-11T17:54:14Z</dcterms:created>
  <dcterms:modified xsi:type="dcterms:W3CDTF">2019-09-09T15:17:48Z</dcterms:modified>
</cp:coreProperties>
</file>