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24"/>
  </p:notesMasterIdLst>
  <p:sldIdLst>
    <p:sldId id="304" r:id="rId5"/>
    <p:sldId id="2107" r:id="rId6"/>
    <p:sldId id="314" r:id="rId7"/>
    <p:sldId id="317" r:id="rId8"/>
    <p:sldId id="2104" r:id="rId9"/>
    <p:sldId id="894" r:id="rId10"/>
    <p:sldId id="281" r:id="rId11"/>
    <p:sldId id="309" r:id="rId12"/>
    <p:sldId id="361" r:id="rId13"/>
    <p:sldId id="2105" r:id="rId14"/>
    <p:sldId id="279" r:id="rId15"/>
    <p:sldId id="976" r:id="rId16"/>
    <p:sldId id="268" r:id="rId17"/>
    <p:sldId id="310" r:id="rId18"/>
    <p:sldId id="299" r:id="rId19"/>
    <p:sldId id="318" r:id="rId20"/>
    <p:sldId id="311" r:id="rId21"/>
    <p:sldId id="2108" r:id="rId22"/>
    <p:sldId id="305" r:id="rId2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255" autoAdjust="0"/>
    <p:restoredTop sz="88799" autoAdjust="0"/>
  </p:normalViewPr>
  <p:slideViewPr>
    <p:cSldViewPr snapToGrid="0">
      <p:cViewPr varScale="1">
        <p:scale>
          <a:sx n="101" d="100"/>
          <a:sy n="101" d="100"/>
        </p:scale>
        <p:origin x="1380" y="108"/>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65" d="100"/>
          <a:sy n="65" d="100"/>
        </p:scale>
        <p:origin x="2554" y="48"/>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notesMaster" Target="notesMasters/notes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viewProps" Target="viewProps.xml"/><Relationship Id="rId30" Type="http://schemas.microsoft.com/office/2018/10/relationships/authors" Target="author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t>3/31/2022</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More than 75 years ago, RSMeans data began as construction cost estimates recorded in a journal. Now the industry standard for construction cost information, RSMeans data has continued to evolve into localized, custom datasets. </a:t>
            </a:r>
          </a:p>
          <a:p>
            <a:endParaRPr lang="en-US" baseline="0"/>
          </a:p>
          <a:p>
            <a:r>
              <a:rPr lang="en-US" sz="1200" b="0" i="0" u="none" strike="noStrike" kern="1200" baseline="0">
                <a:solidFill>
                  <a:schemeClr val="tx1"/>
                </a:solidFill>
                <a:latin typeface="+mn-lt"/>
                <a:ea typeface="+mn-ea"/>
                <a:cs typeface="+mn-cs"/>
              </a:rPr>
              <a:t>Job Order Contracting was created by Gordian’s founder to help the military accomplish multiple construction jobs under a single competitively awarded contract. Today more than $1.7 billion in private and public sector construction is completed annually using this streamlined project delivery method. </a:t>
            </a:r>
          </a:p>
          <a:p>
            <a:endParaRPr lang="en-US" baseline="0"/>
          </a:p>
          <a:p>
            <a:r>
              <a:rPr lang="en-US" sz="1200" b="0" i="0" u="none" strike="noStrike" kern="1200" baseline="0">
                <a:solidFill>
                  <a:schemeClr val="tx1"/>
                </a:solidFill>
                <a:latin typeface="+mn-lt"/>
                <a:ea typeface="+mn-ea"/>
                <a:cs typeface="+mn-cs"/>
              </a:rPr>
              <a:t>Sightlines facilities assessment and benchmarking was formed to help higher education institutions compare their facilities to similar campuses. Currently, hundreds of schools make better, data-driven decisions about their facilities and buildings using these comprehensive tools. </a:t>
            </a:r>
            <a:endParaRPr lang="en-US"/>
          </a:p>
        </p:txBody>
      </p:sp>
      <p:sp>
        <p:nvSpPr>
          <p:cNvPr id="4" name="Slide Number Placeholder 3"/>
          <p:cNvSpPr>
            <a:spLocks noGrp="1"/>
          </p:cNvSpPr>
          <p:nvPr>
            <p:ph type="sldNum" sz="quarter" idx="10"/>
          </p:nvPr>
        </p:nvSpPr>
        <p:spPr/>
        <p:txBody>
          <a:bodyPr/>
          <a:lstStyle/>
          <a:p>
            <a:fld id="{E2DC5D4D-BA7A-5146-BDBB-F11FD1FAC22A}" type="slidenum">
              <a:rPr lang="en-US" smtClean="0"/>
              <a:t>5</a:t>
            </a:fld>
            <a:endParaRPr lang="en-US"/>
          </a:p>
        </p:txBody>
      </p:sp>
    </p:spTree>
    <p:extLst>
      <p:ext uri="{BB962C8B-B14F-4D97-AF65-F5344CB8AC3E}">
        <p14:creationId xmlns:p14="http://schemas.microsoft.com/office/powerpoint/2010/main" val="12007587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16</a:t>
            </a:fld>
            <a:endParaRPr lang="en-US" dirty="0"/>
          </a:p>
        </p:txBody>
      </p:sp>
    </p:spTree>
    <p:extLst>
      <p:ext uri="{BB962C8B-B14F-4D97-AF65-F5344CB8AC3E}">
        <p14:creationId xmlns:p14="http://schemas.microsoft.com/office/powerpoint/2010/main" val="32868282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There’s a variety of </a:t>
            </a:r>
            <a:r>
              <a:rPr lang="en-US" dirty="0" err="1"/>
              <a:t>Constuciton</a:t>
            </a:r>
            <a:r>
              <a:rPr lang="en-US" dirty="0"/>
              <a:t> Procurement Methods and Job Order Contracting is just one of them.</a:t>
            </a:r>
          </a:p>
          <a:p>
            <a:r>
              <a:rPr lang="en-US" dirty="0"/>
              <a:t> What is your current method?</a:t>
            </a:r>
          </a:p>
        </p:txBody>
      </p:sp>
      <p:sp>
        <p:nvSpPr>
          <p:cNvPr id="4" name="Slide Number Placeholder 3"/>
          <p:cNvSpPr>
            <a:spLocks noGrp="1"/>
          </p:cNvSpPr>
          <p:nvPr>
            <p:ph type="sldNum" sz="quarter" idx="10"/>
          </p:nvPr>
        </p:nvSpPr>
        <p:spPr/>
        <p:txBody>
          <a:bodyPr/>
          <a:lstStyle/>
          <a:p>
            <a:fld id="{E2DC5D4D-BA7A-5146-BDBB-F11FD1FAC22A}" type="slidenum">
              <a:rPr lang="en-US" smtClean="0"/>
              <a:t>6</a:t>
            </a:fld>
            <a:endParaRPr lang="en-US"/>
          </a:p>
        </p:txBody>
      </p:sp>
    </p:spTree>
    <p:extLst>
      <p:ext uri="{BB962C8B-B14F-4D97-AF65-F5344CB8AC3E}">
        <p14:creationId xmlns:p14="http://schemas.microsoft.com/office/powerpoint/2010/main" val="23673470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612"/>
              </a:spcBef>
              <a:spcAft>
                <a:spcPts val="612"/>
              </a:spcAft>
            </a:pPr>
            <a:endParaRPr lang="en-US" altLang="en-US" sz="1200" b="0" dirty="0">
              <a:ln w="0"/>
              <a:solidFill>
                <a:schemeClr val="bg1"/>
              </a:solidFill>
              <a:effectLst/>
              <a:latin typeface="Calibri" charset="0"/>
              <a:ea typeface="Calibri" charset="0"/>
              <a:cs typeface="Calibri" charset="0"/>
            </a:endParaRPr>
          </a:p>
        </p:txBody>
      </p:sp>
      <p:sp>
        <p:nvSpPr>
          <p:cNvPr id="4" name="Slide Number Placeholder 3"/>
          <p:cNvSpPr>
            <a:spLocks noGrp="1"/>
          </p:cNvSpPr>
          <p:nvPr>
            <p:ph type="sldNum" sz="quarter" idx="10"/>
          </p:nvPr>
        </p:nvSpPr>
        <p:spPr/>
        <p:txBody>
          <a:bodyPr/>
          <a:lstStyle/>
          <a:p>
            <a:fld id="{E2DC5D4D-BA7A-5146-BDBB-F11FD1FAC22A}" type="slidenum">
              <a:rPr lang="en-US" smtClean="0"/>
              <a:t>7</a:t>
            </a:fld>
            <a:endParaRPr lang="en-US"/>
          </a:p>
        </p:txBody>
      </p:sp>
    </p:spTree>
    <p:extLst>
      <p:ext uri="{BB962C8B-B14F-4D97-AF65-F5344CB8AC3E}">
        <p14:creationId xmlns:p14="http://schemas.microsoft.com/office/powerpoint/2010/main" val="13192046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Saves time. </a:t>
            </a:r>
          </a:p>
          <a:p>
            <a:r>
              <a:rPr lang="en-US" dirty="0"/>
              <a:t>If you look at this slide starting from the bottom up.</a:t>
            </a:r>
          </a:p>
          <a:p>
            <a:r>
              <a:rPr lang="en-US" dirty="0"/>
              <a:t>If you do a typical design </a:t>
            </a:r>
            <a:r>
              <a:rPr lang="en-US" dirty="0" err="1"/>
              <a:t>buid</a:t>
            </a:r>
            <a:r>
              <a:rPr lang="en-US" dirty="0"/>
              <a:t> build, it typically takes 3 to 9 months for work to start</a:t>
            </a:r>
          </a:p>
          <a:p>
            <a:r>
              <a:rPr lang="en-US" dirty="0"/>
              <a:t>JOC can </a:t>
            </a:r>
            <a:r>
              <a:rPr lang="en-US" dirty="0" err="1"/>
              <a:t>saave</a:t>
            </a:r>
            <a:r>
              <a:rPr lang="en-US" dirty="0"/>
              <a:t> up to 90% in </a:t>
            </a:r>
            <a:r>
              <a:rPr lang="en-US" dirty="0" err="1"/>
              <a:t>procurment</a:t>
            </a:r>
            <a:r>
              <a:rPr lang="en-US" dirty="0"/>
              <a:t> time from project identification to completion. </a:t>
            </a:r>
          </a:p>
          <a:p>
            <a:r>
              <a:rPr lang="en-US" dirty="0"/>
              <a:t>JOC with design…time is </a:t>
            </a:r>
            <a:r>
              <a:rPr lang="en-US" dirty="0" err="1"/>
              <a:t>shortneed</a:t>
            </a:r>
            <a:endParaRPr lang="en-US" dirty="0"/>
          </a:p>
          <a:p>
            <a:r>
              <a:rPr lang="en-US" dirty="0"/>
              <a:t>JOC – projects typically can start in 25 days but can be even sooner based on scope of work and requirements</a:t>
            </a:r>
          </a:p>
          <a:p>
            <a:endParaRPr lang="en-US" dirty="0"/>
          </a:p>
        </p:txBody>
      </p:sp>
      <p:sp>
        <p:nvSpPr>
          <p:cNvPr id="4" name="Slide Number Placeholder 3"/>
          <p:cNvSpPr>
            <a:spLocks noGrp="1"/>
          </p:cNvSpPr>
          <p:nvPr>
            <p:ph type="sldNum" sz="quarter" idx="5"/>
          </p:nvPr>
        </p:nvSpPr>
        <p:spPr/>
        <p:txBody>
          <a:bodyPr/>
          <a:lstStyle/>
          <a:p>
            <a:fld id="{E2DC5D4D-BA7A-5146-BDBB-F11FD1FAC22A}" type="slidenum">
              <a:rPr lang="en-US" smtClean="0"/>
              <a:t>8</a:t>
            </a:fld>
            <a:endParaRPr lang="en-US"/>
          </a:p>
        </p:txBody>
      </p:sp>
    </p:spTree>
    <p:extLst>
      <p:ext uri="{BB962C8B-B14F-4D97-AF65-F5344CB8AC3E}">
        <p14:creationId xmlns:p14="http://schemas.microsoft.com/office/powerpoint/2010/main" val="28032025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JOC Saves Money.</a:t>
            </a:r>
          </a:p>
        </p:txBody>
      </p:sp>
      <p:sp>
        <p:nvSpPr>
          <p:cNvPr id="4" name="Slide Number Placeholder 3"/>
          <p:cNvSpPr>
            <a:spLocks noGrp="1"/>
          </p:cNvSpPr>
          <p:nvPr>
            <p:ph type="sldNum" sz="quarter" idx="5"/>
          </p:nvPr>
        </p:nvSpPr>
        <p:spPr/>
        <p:txBody>
          <a:bodyPr/>
          <a:lstStyle/>
          <a:p>
            <a:fld id="{E2DC5D4D-BA7A-5146-BDBB-F11FD1FAC22A}" type="slidenum">
              <a:rPr lang="en-US" smtClean="0"/>
              <a:t>9</a:t>
            </a:fld>
            <a:endParaRPr lang="en-US"/>
          </a:p>
        </p:txBody>
      </p:sp>
    </p:spTree>
    <p:extLst>
      <p:ext uri="{BB962C8B-B14F-4D97-AF65-F5344CB8AC3E}">
        <p14:creationId xmlns:p14="http://schemas.microsoft.com/office/powerpoint/2010/main" val="31049472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10"/>
          </p:nvPr>
        </p:nvSpPr>
        <p:spPr/>
        <p:txBody>
          <a:bodyPr/>
          <a:lstStyle/>
          <a:p>
            <a:fld id="{E2DC5D4D-BA7A-5146-BDBB-F11FD1FAC22A}" type="slidenum">
              <a:rPr lang="en-US" smtClean="0"/>
              <a:t>11</a:t>
            </a:fld>
            <a:endParaRPr lang="en-US"/>
          </a:p>
        </p:txBody>
      </p:sp>
    </p:spTree>
    <p:extLst>
      <p:ext uri="{BB962C8B-B14F-4D97-AF65-F5344CB8AC3E}">
        <p14:creationId xmlns:p14="http://schemas.microsoft.com/office/powerpoint/2010/main" val="20664397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data - Gordian has the most extensive construction cost estimating data in existence .    The slide you are looking at is information pulled out of our Construction Task Catalog. Our CTC  has 285,000 line items  and this is the data that fuels our JOC programs. Mike can you explain this slide a bit more in detail?</a:t>
            </a:r>
          </a:p>
        </p:txBody>
      </p:sp>
      <p:sp>
        <p:nvSpPr>
          <p:cNvPr id="4" name="Slide Number Placeholder 3"/>
          <p:cNvSpPr>
            <a:spLocks noGrp="1"/>
          </p:cNvSpPr>
          <p:nvPr>
            <p:ph type="sldNum" sz="quarter" idx="5"/>
          </p:nvPr>
        </p:nvSpPr>
        <p:spPr/>
        <p:txBody>
          <a:bodyPr/>
          <a:lstStyle/>
          <a:p>
            <a:fld id="{E2DC5D4D-BA7A-5146-BDBB-F11FD1FAC22A}" type="slidenum">
              <a:rPr lang="en-US" smtClean="0"/>
              <a:t>12</a:t>
            </a:fld>
            <a:endParaRPr lang="en-US"/>
          </a:p>
        </p:txBody>
      </p:sp>
    </p:spTree>
    <p:extLst>
      <p:ext uri="{BB962C8B-B14F-4D97-AF65-F5344CB8AC3E}">
        <p14:creationId xmlns:p14="http://schemas.microsoft.com/office/powerpoint/2010/main" val="20243244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14</a:t>
            </a:fld>
            <a:endParaRPr lang="en-US" dirty="0"/>
          </a:p>
        </p:txBody>
      </p:sp>
    </p:spTree>
    <p:extLst>
      <p:ext uri="{BB962C8B-B14F-4D97-AF65-F5344CB8AC3E}">
        <p14:creationId xmlns:p14="http://schemas.microsoft.com/office/powerpoint/2010/main" val="101352889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15</a:t>
            </a:fld>
            <a:endParaRPr lang="en-US" dirty="0"/>
          </a:p>
        </p:txBody>
      </p:sp>
    </p:spTree>
    <p:extLst>
      <p:ext uri="{BB962C8B-B14F-4D97-AF65-F5344CB8AC3E}">
        <p14:creationId xmlns:p14="http://schemas.microsoft.com/office/powerpoint/2010/main" val="27815605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endParaRPr lang="en-ZA" dirty="0"/>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endParaRPr lang="en-US" dirty="0"/>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endParaRPr lang="en-US" dirty="0"/>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endParaRPr lang="en-ZA" dirty="0"/>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endParaRPr lang="en-US" dirty="0"/>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endParaRPr lang="en-US" dirty="0"/>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endParaRPr lang="en-ZA" dirty="0"/>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endParaRPr lang="en-US" dirty="0"/>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endParaRPr lang="en-US" dirty="0"/>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endParaRPr lang="en-US" dirty="0"/>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endParaRPr lang="en-US" dirty="0"/>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endParaRPr lang="en-US" dirty="0"/>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Image Block">
    <p:spTree>
      <p:nvGrpSpPr>
        <p:cNvPr id="1" name=""/>
        <p:cNvGrpSpPr/>
        <p:nvPr/>
      </p:nvGrpSpPr>
      <p:grpSpPr>
        <a:xfrm>
          <a:off x="0" y="0"/>
          <a:ext cx="0" cy="0"/>
          <a:chOff x="0" y="0"/>
          <a:chExt cx="0" cy="0"/>
        </a:xfrm>
      </p:grpSpPr>
      <p:sp>
        <p:nvSpPr>
          <p:cNvPr id="17" name="Title 1"/>
          <p:cNvSpPr>
            <a:spLocks noGrp="1"/>
          </p:cNvSpPr>
          <p:nvPr>
            <p:ph type="title" hasCustomPrompt="1"/>
          </p:nvPr>
        </p:nvSpPr>
        <p:spPr>
          <a:xfrm>
            <a:off x="736059" y="199950"/>
            <a:ext cx="10684610" cy="1143000"/>
          </a:xfrm>
        </p:spPr>
        <p:txBody>
          <a:bodyPr>
            <a:normAutofit/>
          </a:bodyPr>
          <a:lstStyle>
            <a:lvl1pPr>
              <a:defRPr sz="5400" b="1" i="0" baseline="0">
                <a:solidFill>
                  <a:schemeClr val="accent1"/>
                </a:solidFill>
              </a:defRPr>
            </a:lvl1pPr>
          </a:lstStyle>
          <a:p>
            <a:r>
              <a:rPr lang="en-US"/>
              <a:t>Slide Title</a:t>
            </a:r>
          </a:p>
        </p:txBody>
      </p:sp>
      <p:sp>
        <p:nvSpPr>
          <p:cNvPr id="2" name="Footer Placeholder 1"/>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6DC40F5-9695-F64F-A8B5-197A71F752B6}" type="slidenum">
              <a:rPr lang="en-US" smtClean="0"/>
              <a:pPr/>
              <a:t>‹#›</a:t>
            </a:fld>
            <a:endParaRPr lang="en-US"/>
          </a:p>
        </p:txBody>
      </p:sp>
      <p:sp>
        <p:nvSpPr>
          <p:cNvPr id="10" name="Picture Placeholder 4"/>
          <p:cNvSpPr>
            <a:spLocks noGrp="1"/>
          </p:cNvSpPr>
          <p:nvPr>
            <p:ph type="pic" sz="quarter" idx="16" hasCustomPrompt="1"/>
          </p:nvPr>
        </p:nvSpPr>
        <p:spPr>
          <a:xfrm>
            <a:off x="0" y="1504664"/>
            <a:ext cx="12192000" cy="4621854"/>
          </a:xfrm>
        </p:spPr>
        <p:txBody>
          <a:bodyPr/>
          <a:lstStyle>
            <a:lvl1pPr marL="0" indent="0">
              <a:buNone/>
              <a:defRPr b="1" baseline="0">
                <a:solidFill>
                  <a:schemeClr val="tx1"/>
                </a:solidFill>
              </a:defRPr>
            </a:lvl1pPr>
          </a:lstStyle>
          <a:p>
            <a:r>
              <a:rPr lang="en-US"/>
              <a:t>Image placeholder</a:t>
            </a:r>
            <a:br>
              <a:rPr lang="en-US"/>
            </a:br>
            <a:br>
              <a:rPr lang="en-US"/>
            </a:br>
            <a:r>
              <a:rPr lang="en-US"/>
              <a:t>Dimensions: exact size 13.33” x 4.9”</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126519"/>
            <a:ext cx="2500313" cy="731481"/>
          </a:xfrm>
          <a:prstGeom prst="rect">
            <a:avLst/>
          </a:prstGeom>
        </p:spPr>
      </p:pic>
    </p:spTree>
    <p:extLst>
      <p:ext uri="{BB962C8B-B14F-4D97-AF65-F5344CB8AC3E}">
        <p14:creationId xmlns:p14="http://schemas.microsoft.com/office/powerpoint/2010/main" val="237956111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14" name="Shape 53"/>
          <p:cNvSpPr/>
          <p:nvPr userDrawn="1"/>
        </p:nvSpPr>
        <p:spPr>
          <a:xfrm>
            <a:off x="0" y="1504663"/>
            <a:ext cx="12192000" cy="4621855"/>
          </a:xfrm>
          <a:prstGeom prst="rect">
            <a:avLst/>
          </a:prstGeom>
          <a:solidFill>
            <a:srgbClr val="BFCED6">
              <a:alpha val="45000"/>
            </a:srgbClr>
          </a:solidFill>
          <a:ln w="12700">
            <a:miter lim="400000"/>
          </a:ln>
        </p:spPr>
        <p:txBody>
          <a:bodyPr lIns="0" tIns="0" rIns="0" bIns="0" anchor="ctr"/>
          <a:lstStyle/>
          <a:p>
            <a:pPr lvl="0"/>
            <a:endParaRPr/>
          </a:p>
        </p:txBody>
      </p: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126519"/>
            <a:ext cx="2500313" cy="731481"/>
          </a:xfrm>
          <a:prstGeom prst="rect">
            <a:avLst/>
          </a:prstGeom>
        </p:spPr>
      </p:pic>
      <p:sp>
        <p:nvSpPr>
          <p:cNvPr id="17" name="Title 1"/>
          <p:cNvSpPr>
            <a:spLocks noGrp="1"/>
          </p:cNvSpPr>
          <p:nvPr>
            <p:ph type="title" hasCustomPrompt="1"/>
          </p:nvPr>
        </p:nvSpPr>
        <p:spPr>
          <a:xfrm>
            <a:off x="736059" y="199950"/>
            <a:ext cx="10684610" cy="1143000"/>
          </a:xfrm>
        </p:spPr>
        <p:txBody>
          <a:bodyPr>
            <a:normAutofit/>
          </a:bodyPr>
          <a:lstStyle>
            <a:lvl1pPr>
              <a:defRPr sz="5400" b="1" i="0" baseline="0">
                <a:solidFill>
                  <a:schemeClr val="accent1"/>
                </a:solidFill>
              </a:defRPr>
            </a:lvl1pPr>
          </a:lstStyle>
          <a:p>
            <a:r>
              <a:rPr lang="en-US"/>
              <a:t>Slide Title</a:t>
            </a:r>
          </a:p>
        </p:txBody>
      </p:sp>
      <p:sp>
        <p:nvSpPr>
          <p:cNvPr id="2" name="Footer Placeholder 1"/>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6DC40F5-9695-F64F-A8B5-197A71F752B6}" type="slidenum">
              <a:rPr lang="en-US" smtClean="0"/>
              <a:pPr/>
              <a:t>‹#›</a:t>
            </a:fld>
            <a:endParaRPr lang="en-US"/>
          </a:p>
        </p:txBody>
      </p:sp>
      <p:sp>
        <p:nvSpPr>
          <p:cNvPr id="18" name="Text Placeholder 5"/>
          <p:cNvSpPr>
            <a:spLocks noGrp="1"/>
          </p:cNvSpPr>
          <p:nvPr>
            <p:ph type="body" sz="quarter" idx="12"/>
          </p:nvPr>
        </p:nvSpPr>
        <p:spPr>
          <a:xfrm>
            <a:off x="736600" y="1851025"/>
            <a:ext cx="10617200" cy="39068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1504177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Image + Text">
    <p:spTree>
      <p:nvGrpSpPr>
        <p:cNvPr id="1" name=""/>
        <p:cNvGrpSpPr/>
        <p:nvPr/>
      </p:nvGrpSpPr>
      <p:grpSpPr>
        <a:xfrm>
          <a:off x="0" y="0"/>
          <a:ext cx="0" cy="0"/>
          <a:chOff x="0" y="0"/>
          <a:chExt cx="0" cy="0"/>
        </a:xfrm>
      </p:grpSpPr>
      <p:sp>
        <p:nvSpPr>
          <p:cNvPr id="11" name="Shape 53"/>
          <p:cNvSpPr/>
          <p:nvPr userDrawn="1"/>
        </p:nvSpPr>
        <p:spPr>
          <a:xfrm>
            <a:off x="0" y="1504663"/>
            <a:ext cx="12192000" cy="4621855"/>
          </a:xfrm>
          <a:prstGeom prst="rect">
            <a:avLst/>
          </a:prstGeom>
          <a:solidFill>
            <a:srgbClr val="BFCED6">
              <a:alpha val="45000"/>
            </a:srgbClr>
          </a:solidFill>
          <a:ln w="12700">
            <a:miter lim="400000"/>
          </a:ln>
        </p:spPr>
        <p:txBody>
          <a:bodyPr lIns="0" tIns="0" rIns="0" bIns="0" anchor="ctr"/>
          <a:lstStyle/>
          <a:p>
            <a:pPr lvl="0"/>
            <a:endParaRPr/>
          </a:p>
        </p:txBody>
      </p:sp>
      <p:sp>
        <p:nvSpPr>
          <p:cNvPr id="17" name="Title 1"/>
          <p:cNvSpPr>
            <a:spLocks noGrp="1"/>
          </p:cNvSpPr>
          <p:nvPr>
            <p:ph type="title" hasCustomPrompt="1"/>
          </p:nvPr>
        </p:nvSpPr>
        <p:spPr>
          <a:xfrm>
            <a:off x="736059" y="199950"/>
            <a:ext cx="10684610" cy="1143000"/>
          </a:xfrm>
        </p:spPr>
        <p:txBody>
          <a:bodyPr>
            <a:normAutofit/>
          </a:bodyPr>
          <a:lstStyle>
            <a:lvl1pPr>
              <a:defRPr sz="5400" b="1" i="0" baseline="0">
                <a:solidFill>
                  <a:schemeClr val="accent1"/>
                </a:solidFill>
              </a:defRPr>
            </a:lvl1pPr>
          </a:lstStyle>
          <a:p>
            <a:r>
              <a:rPr lang="en-US"/>
              <a:t>Slide Title</a:t>
            </a:r>
          </a:p>
        </p:txBody>
      </p:sp>
      <p:sp>
        <p:nvSpPr>
          <p:cNvPr id="2" name="Footer Placeholder 1"/>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6DC40F5-9695-F64F-A8B5-197A71F752B6}" type="slidenum">
              <a:rPr lang="en-US" smtClean="0"/>
              <a:pPr/>
              <a:t>‹#›</a:t>
            </a:fld>
            <a:endParaRPr lang="en-US"/>
          </a:p>
        </p:txBody>
      </p:sp>
      <p:sp>
        <p:nvSpPr>
          <p:cNvPr id="9" name="Text Placeholder 5"/>
          <p:cNvSpPr>
            <a:spLocks noGrp="1"/>
          </p:cNvSpPr>
          <p:nvPr>
            <p:ph type="body" sz="quarter" idx="15"/>
          </p:nvPr>
        </p:nvSpPr>
        <p:spPr>
          <a:xfrm>
            <a:off x="6487366" y="1851024"/>
            <a:ext cx="4933303" cy="3916730"/>
          </a:xfrm>
        </p:spPr>
        <p:txBody>
          <a:bodyPr/>
          <a:lstStyle>
            <a:lvl1pPr marL="457200" indent="-457200">
              <a:buFont typeface="Arial" charset="0"/>
              <a:buChar char="•"/>
              <a:defRPr b="0" i="0" baseline="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6" hasCustomPrompt="1"/>
          </p:nvPr>
        </p:nvSpPr>
        <p:spPr>
          <a:xfrm>
            <a:off x="759162" y="2193924"/>
            <a:ext cx="4797575" cy="3230929"/>
          </a:xfrm>
        </p:spPr>
        <p:txBody>
          <a:bodyPr/>
          <a:lstStyle>
            <a:lvl1pPr marL="0" indent="0">
              <a:buNone/>
              <a:defRPr b="1" baseline="0">
                <a:solidFill>
                  <a:schemeClr val="tx1"/>
                </a:solidFill>
              </a:defRPr>
            </a:lvl1pPr>
          </a:lstStyle>
          <a:p>
            <a:r>
              <a:rPr lang="en-US"/>
              <a:t>Image placeholder</a:t>
            </a:r>
            <a:br>
              <a:rPr lang="en-US"/>
            </a:br>
            <a:br>
              <a:rPr lang="en-US"/>
            </a:br>
            <a:r>
              <a:rPr lang="en-US"/>
              <a:t>Dimensions: no larger than 4.28” in height</a:t>
            </a:r>
          </a:p>
        </p:txBody>
      </p:sp>
      <p:pic>
        <p:nvPicPr>
          <p:cNvPr id="10" name="Picture 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126519"/>
            <a:ext cx="2500313" cy="731481"/>
          </a:xfrm>
          <a:prstGeom prst="rect">
            <a:avLst/>
          </a:prstGeom>
        </p:spPr>
      </p:pic>
    </p:spTree>
    <p:extLst>
      <p:ext uri="{BB962C8B-B14F-4D97-AF65-F5344CB8AC3E}">
        <p14:creationId xmlns:p14="http://schemas.microsoft.com/office/powerpoint/2010/main" val="364559821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Text 2">
    <p:spTree>
      <p:nvGrpSpPr>
        <p:cNvPr id="1" name=""/>
        <p:cNvGrpSpPr/>
        <p:nvPr/>
      </p:nvGrpSpPr>
      <p:grpSpPr>
        <a:xfrm>
          <a:off x="0" y="0"/>
          <a:ext cx="0" cy="0"/>
          <a:chOff x="0" y="0"/>
          <a:chExt cx="0" cy="0"/>
        </a:xfrm>
      </p:grpSpPr>
      <p:sp>
        <p:nvSpPr>
          <p:cNvPr id="17" name="Title 1"/>
          <p:cNvSpPr>
            <a:spLocks noGrp="1"/>
          </p:cNvSpPr>
          <p:nvPr>
            <p:ph type="title" hasCustomPrompt="1"/>
          </p:nvPr>
        </p:nvSpPr>
        <p:spPr>
          <a:xfrm>
            <a:off x="736059" y="199950"/>
            <a:ext cx="10684610" cy="1143000"/>
          </a:xfrm>
        </p:spPr>
        <p:txBody>
          <a:bodyPr>
            <a:normAutofit/>
          </a:bodyPr>
          <a:lstStyle>
            <a:lvl1pPr>
              <a:defRPr sz="5400" b="1" i="0" baseline="0">
                <a:solidFill>
                  <a:schemeClr val="accent1"/>
                </a:solidFill>
              </a:defRPr>
            </a:lvl1pPr>
          </a:lstStyle>
          <a:p>
            <a:r>
              <a:rPr lang="en-US"/>
              <a:t>Slide Title</a:t>
            </a:r>
          </a:p>
        </p:txBody>
      </p:sp>
      <p:sp>
        <p:nvSpPr>
          <p:cNvPr id="2" name="Footer Placeholder 1"/>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6DC40F5-9695-F64F-A8B5-197A71F752B6}" type="slidenum">
              <a:rPr lang="en-US" smtClean="0"/>
              <a:pPr/>
              <a:t>‹#›</a:t>
            </a:fld>
            <a:endParaRPr lang="en-US"/>
          </a:p>
        </p:txBody>
      </p:sp>
      <p:sp>
        <p:nvSpPr>
          <p:cNvPr id="11" name="Text Placeholder 5"/>
          <p:cNvSpPr>
            <a:spLocks noGrp="1"/>
          </p:cNvSpPr>
          <p:nvPr>
            <p:ph type="body" sz="quarter" idx="13"/>
          </p:nvPr>
        </p:nvSpPr>
        <p:spPr>
          <a:xfrm>
            <a:off x="736600" y="1851025"/>
            <a:ext cx="10617200" cy="39068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126519"/>
            <a:ext cx="2500313" cy="731481"/>
          </a:xfrm>
          <a:prstGeom prst="rect">
            <a:avLst/>
          </a:prstGeom>
        </p:spPr>
      </p:pic>
      <p:sp>
        <p:nvSpPr>
          <p:cNvPr id="14" name="Shape 135"/>
          <p:cNvSpPr/>
          <p:nvPr userDrawn="1"/>
        </p:nvSpPr>
        <p:spPr>
          <a:xfrm flipV="1">
            <a:off x="269973" y="6126519"/>
            <a:ext cx="11652395" cy="0"/>
          </a:xfrm>
          <a:prstGeom prst="line">
            <a:avLst/>
          </a:prstGeom>
          <a:ln w="25400">
            <a:solidFill>
              <a:srgbClr val="4CC5FF"/>
            </a:solidFill>
          </a:ln>
        </p:spPr>
        <p:txBody>
          <a:bodyPr lIns="0" tIns="0" rIns="0" bIns="0"/>
          <a:lstStyle/>
          <a:p>
            <a:pPr algn="l" defTabSz="457206">
              <a:defRPr sz="1200">
                <a:latin typeface="+mj-lt"/>
                <a:ea typeface="+mj-ea"/>
                <a:cs typeface="+mj-cs"/>
                <a:sym typeface="Helvetica"/>
              </a:defRPr>
            </a:pPr>
            <a:endParaRPr sz="1200"/>
          </a:p>
        </p:txBody>
      </p:sp>
      <p:sp>
        <p:nvSpPr>
          <p:cNvPr id="10" name="Shape 135"/>
          <p:cNvSpPr/>
          <p:nvPr userDrawn="1"/>
        </p:nvSpPr>
        <p:spPr>
          <a:xfrm flipV="1">
            <a:off x="298936" y="1509844"/>
            <a:ext cx="11652395" cy="0"/>
          </a:xfrm>
          <a:prstGeom prst="line">
            <a:avLst/>
          </a:prstGeom>
          <a:ln w="25400">
            <a:solidFill>
              <a:srgbClr val="4CC5FF"/>
            </a:solidFill>
          </a:ln>
        </p:spPr>
        <p:txBody>
          <a:bodyPr lIns="0" tIns="0" rIns="0" bIns="0"/>
          <a:lstStyle/>
          <a:p>
            <a:pPr algn="l" defTabSz="457206">
              <a:defRPr sz="1200">
                <a:latin typeface="+mj-lt"/>
                <a:ea typeface="+mj-ea"/>
                <a:cs typeface="+mj-cs"/>
                <a:sym typeface="Helvetica"/>
              </a:defRPr>
            </a:pPr>
            <a:endParaRPr sz="1200"/>
          </a:p>
        </p:txBody>
      </p:sp>
    </p:spTree>
    <p:extLst>
      <p:ext uri="{BB962C8B-B14F-4D97-AF65-F5344CB8AC3E}">
        <p14:creationId xmlns:p14="http://schemas.microsoft.com/office/powerpoint/2010/main" val="7563382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endParaRPr lang="en-US" dirty="0"/>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endParaRPr lang="en-US" dirty="0"/>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endParaRPr lang="en-US" dirty="0"/>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endParaRPr lang="en-ZA" dirty="0"/>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endParaRPr lang="en-US" dirty="0"/>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endParaRPr lang="en-US" dirty="0"/>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endParaRPr lang="en-US" dirty="0"/>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 id="2147483693" r:id="rId24"/>
    <p:sldLayoutId id="2147483694" r:id="rId25"/>
    <p:sldLayoutId id="2147483695" r:id="rId26"/>
    <p:sldLayoutId id="2147483696" r:id="rId27"/>
  </p:sldLayoutIdLst>
  <p:hf hdr="0" ftr="0" dt="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27.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4.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8" Type="http://schemas.openxmlformats.org/officeDocument/2006/relationships/image" Target="../media/image18.svg"/><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16.svg"/><Relationship Id="rId5" Type="http://schemas.openxmlformats.org/officeDocument/2006/relationships/image" Target="../media/image15.png"/><Relationship Id="rId4" Type="http://schemas.openxmlformats.org/officeDocument/2006/relationships/image" Target="../media/image14.svg"/></Relationships>
</file>

<file path=ppt/slides/_rels/slide15.xml.rels><?xml version="1.0" encoding="UTF-8" standalone="yes"?>
<Relationships xmlns="http://schemas.openxmlformats.org/package/2006/relationships"><Relationship Id="rId3" Type="http://schemas.openxmlformats.org/officeDocument/2006/relationships/hyperlink" Target="http://www.fhpaschen.com/" TargetMode="External"/><Relationship Id="rId2" Type="http://schemas.openxmlformats.org/officeDocument/2006/relationships/notesSlide" Target="../notesSlides/notesSlide9.xml"/><Relationship Id="rId1" Type="http://schemas.openxmlformats.org/officeDocument/2006/relationships/slideLayout" Target="../slideLayouts/slideLayout5.xml"/><Relationship Id="rId6" Type="http://schemas.openxmlformats.org/officeDocument/2006/relationships/image" Target="../media/image19.png"/><Relationship Id="rId5" Type="http://schemas.openxmlformats.org/officeDocument/2006/relationships/hyperlink" Target="http://www.johnson-laux.com/" TargetMode="External"/><Relationship Id="rId4" Type="http://schemas.openxmlformats.org/officeDocument/2006/relationships/hyperlink" Target="http://www.hitt.com/" TargetMode="External"/></Relationships>
</file>

<file path=ppt/slides/_rels/slide16.xml.rels><?xml version="1.0" encoding="UTF-8" standalone="yes"?>
<Relationships xmlns="http://schemas.openxmlformats.org/package/2006/relationships"><Relationship Id="rId8" Type="http://schemas.openxmlformats.org/officeDocument/2006/relationships/hyperlink" Target="http://www.hussinc.com/" TargetMode="External"/><Relationship Id="rId3" Type="http://schemas.openxmlformats.org/officeDocument/2006/relationships/hyperlink" Target="http://www.fhpaschen.com/" TargetMode="External"/><Relationship Id="rId7" Type="http://schemas.openxmlformats.org/officeDocument/2006/relationships/hyperlink" Target="http://www.treatandwoodman.com/" TargetMode="External"/><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openxmlformats.org/officeDocument/2006/relationships/image" Target="../media/image19.png"/><Relationship Id="rId5" Type="http://schemas.openxmlformats.org/officeDocument/2006/relationships/hyperlink" Target="http://www.johnson-laux.com/" TargetMode="External"/><Relationship Id="rId4" Type="http://schemas.openxmlformats.org/officeDocument/2006/relationships/hyperlink" Target="http://www.hitt.com/"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10.xml"/><Relationship Id="rId5" Type="http://schemas.openxmlformats.org/officeDocument/2006/relationships/image" Target="../media/image23.svg"/><Relationship Id="rId4" Type="http://schemas.openxmlformats.org/officeDocument/2006/relationships/image" Target="../media/image22.png"/></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6.xml"/><Relationship Id="rId4" Type="http://schemas.openxmlformats.org/officeDocument/2006/relationships/image" Target="../media/image25.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24.xml"/><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4.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25.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5877017" y="1874520"/>
            <a:ext cx="5282213" cy="1547583"/>
          </a:xfrm>
        </p:spPr>
        <p:txBody>
          <a:bodyPr>
            <a:normAutofit fontScale="90000"/>
          </a:bodyPr>
          <a:lstStyle/>
          <a:p>
            <a:r>
              <a:rPr lang="en-US" dirty="0"/>
              <a:t>Statewide job order contracting</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5" y="3483864"/>
            <a:ext cx="4553353" cy="1141924"/>
          </a:xfrm>
        </p:spPr>
        <p:txBody>
          <a:bodyPr>
            <a:normAutofit/>
          </a:bodyPr>
          <a:lstStyle/>
          <a:p>
            <a:r>
              <a:rPr lang="en-US" b="1" dirty="0"/>
              <a:t>John D. Tigert</a:t>
            </a:r>
            <a:r>
              <a:rPr lang="en-US" dirty="0"/>
              <a:t>, City of Virginia Beach</a:t>
            </a:r>
            <a:br>
              <a:rPr lang="en-US" dirty="0"/>
            </a:br>
            <a:br>
              <a:rPr lang="en-US" dirty="0"/>
            </a:br>
            <a:r>
              <a:rPr lang="en-US" b="1" dirty="0"/>
              <a:t>Joan Isaac</a:t>
            </a:r>
            <a:r>
              <a:rPr lang="en-US" dirty="0"/>
              <a:t>, Gordian</a:t>
            </a:r>
            <a:br>
              <a:rPr lang="en-US" dirty="0"/>
            </a:br>
            <a:endParaRPr lang="en-US" dirty="0"/>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3ECC9C-C73B-4DE1-B770-CAC07FF3796A}"/>
              </a:ext>
            </a:extLst>
          </p:cNvPr>
          <p:cNvSpPr>
            <a:spLocks noGrp="1"/>
          </p:cNvSpPr>
          <p:nvPr>
            <p:ph type="title"/>
          </p:nvPr>
        </p:nvSpPr>
        <p:spPr/>
        <p:txBody>
          <a:bodyPr/>
          <a:lstStyle/>
          <a:p>
            <a:r>
              <a:rPr lang="en-US" dirty="0"/>
              <a:t>Project Examples</a:t>
            </a:r>
          </a:p>
        </p:txBody>
      </p:sp>
      <p:pic>
        <p:nvPicPr>
          <p:cNvPr id="5" name="Picture 4">
            <a:extLst>
              <a:ext uri="{FF2B5EF4-FFF2-40B4-BE49-F238E27FC236}">
                <a16:creationId xmlns:a16="http://schemas.microsoft.com/office/drawing/2014/main" id="{7BFB5C34-DF51-46E0-80B1-8A77AB465BEF}"/>
              </a:ext>
            </a:extLst>
          </p:cNvPr>
          <p:cNvPicPr>
            <a:picLocks noChangeAspect="1"/>
          </p:cNvPicPr>
          <p:nvPr/>
        </p:nvPicPr>
        <p:blipFill>
          <a:blip r:embed="rId2"/>
          <a:stretch>
            <a:fillRect/>
          </a:stretch>
        </p:blipFill>
        <p:spPr>
          <a:xfrm>
            <a:off x="807860" y="1342950"/>
            <a:ext cx="5268998" cy="970995"/>
          </a:xfrm>
          <a:prstGeom prst="rect">
            <a:avLst/>
          </a:prstGeom>
        </p:spPr>
      </p:pic>
      <p:pic>
        <p:nvPicPr>
          <p:cNvPr id="6" name="Picture 5">
            <a:extLst>
              <a:ext uri="{FF2B5EF4-FFF2-40B4-BE49-F238E27FC236}">
                <a16:creationId xmlns:a16="http://schemas.microsoft.com/office/drawing/2014/main" id="{66E7ACEE-8723-4B39-AA1B-9B8B8BBF7205}"/>
              </a:ext>
            </a:extLst>
          </p:cNvPr>
          <p:cNvPicPr>
            <a:picLocks noChangeAspect="1"/>
          </p:cNvPicPr>
          <p:nvPr/>
        </p:nvPicPr>
        <p:blipFill>
          <a:blip r:embed="rId3"/>
          <a:stretch>
            <a:fillRect/>
          </a:stretch>
        </p:blipFill>
        <p:spPr>
          <a:xfrm>
            <a:off x="6101372" y="1342950"/>
            <a:ext cx="5936830" cy="1031134"/>
          </a:xfrm>
          <a:prstGeom prst="rect">
            <a:avLst/>
          </a:prstGeom>
        </p:spPr>
      </p:pic>
      <p:sp>
        <p:nvSpPr>
          <p:cNvPr id="7" name="TextBox 6">
            <a:extLst>
              <a:ext uri="{FF2B5EF4-FFF2-40B4-BE49-F238E27FC236}">
                <a16:creationId xmlns:a16="http://schemas.microsoft.com/office/drawing/2014/main" id="{26D5A235-F2E4-47F4-AC7E-B66FA2272149}"/>
              </a:ext>
            </a:extLst>
          </p:cNvPr>
          <p:cNvSpPr txBox="1"/>
          <p:nvPr/>
        </p:nvSpPr>
        <p:spPr>
          <a:xfrm>
            <a:off x="6241408" y="2232341"/>
            <a:ext cx="5738071" cy="4247317"/>
          </a:xfrm>
          <a:prstGeom prst="rect">
            <a:avLst/>
          </a:prstGeom>
          <a:noFill/>
        </p:spPr>
        <p:txBody>
          <a:bodyPr wrap="square" rtlCol="0">
            <a:spAutoFit/>
          </a:bodyPr>
          <a:lstStyle/>
          <a:p>
            <a:r>
              <a:rPr lang="en-US" sz="2800" b="1" dirty="0"/>
              <a:t>Infrastructure</a:t>
            </a:r>
          </a:p>
          <a:p>
            <a:r>
              <a:rPr lang="en-US" sz="2800" b="1" dirty="0"/>
              <a:t>Milling, Paving, and Asphalt</a:t>
            </a:r>
          </a:p>
          <a:p>
            <a:r>
              <a:rPr lang="en-US" sz="2800" b="1" dirty="0"/>
              <a:t>Stormwater and Underground Work</a:t>
            </a:r>
          </a:p>
          <a:p>
            <a:r>
              <a:rPr lang="en-US" sz="2800" b="1" dirty="0"/>
              <a:t>Masonry </a:t>
            </a:r>
          </a:p>
          <a:p>
            <a:r>
              <a:rPr lang="en-US" sz="2800" b="1" dirty="0"/>
              <a:t>ADA Compliance</a:t>
            </a:r>
          </a:p>
          <a:p>
            <a:r>
              <a:rPr lang="en-US" sz="2800" b="1" dirty="0"/>
              <a:t>Security System Upgrades</a:t>
            </a:r>
          </a:p>
          <a:p>
            <a:r>
              <a:rPr lang="en-US" sz="2800" b="1" dirty="0"/>
              <a:t>Demolition</a:t>
            </a:r>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endParaRPr lang="en-US" dirty="0"/>
          </a:p>
        </p:txBody>
      </p:sp>
      <p:sp>
        <p:nvSpPr>
          <p:cNvPr id="8" name="TextBox 7">
            <a:extLst>
              <a:ext uri="{FF2B5EF4-FFF2-40B4-BE49-F238E27FC236}">
                <a16:creationId xmlns:a16="http://schemas.microsoft.com/office/drawing/2014/main" id="{E407BC6F-3668-4928-AF7E-DEA77E8C01E9}"/>
              </a:ext>
            </a:extLst>
          </p:cNvPr>
          <p:cNvSpPr txBox="1"/>
          <p:nvPr/>
        </p:nvSpPr>
        <p:spPr>
          <a:xfrm>
            <a:off x="807860" y="2232341"/>
            <a:ext cx="5374826" cy="3108543"/>
          </a:xfrm>
          <a:prstGeom prst="rect">
            <a:avLst/>
          </a:prstGeom>
          <a:noFill/>
        </p:spPr>
        <p:txBody>
          <a:bodyPr wrap="square" rtlCol="0">
            <a:spAutoFit/>
          </a:bodyPr>
          <a:lstStyle/>
          <a:p>
            <a:r>
              <a:rPr lang="en-US" sz="2800" b="1" dirty="0"/>
              <a:t>Interior Renovations</a:t>
            </a:r>
          </a:p>
          <a:p>
            <a:r>
              <a:rPr lang="en-US" sz="2800" b="1" dirty="0"/>
              <a:t>Building Additions</a:t>
            </a:r>
          </a:p>
          <a:p>
            <a:r>
              <a:rPr lang="en-US" sz="2800" b="1" dirty="0"/>
              <a:t>Lighting and Electrical Upgrades</a:t>
            </a:r>
          </a:p>
          <a:p>
            <a:r>
              <a:rPr lang="en-US" sz="2800" b="1" dirty="0"/>
              <a:t>HVAC Replacement and Upgrades</a:t>
            </a:r>
          </a:p>
          <a:p>
            <a:r>
              <a:rPr lang="en-US" sz="2800" b="1" dirty="0"/>
              <a:t>Roofing, Siding, and Gutters</a:t>
            </a:r>
          </a:p>
          <a:p>
            <a:r>
              <a:rPr lang="en-US" sz="2800" b="1" dirty="0"/>
              <a:t>Plumbing</a:t>
            </a:r>
          </a:p>
          <a:p>
            <a:r>
              <a:rPr lang="en-US" sz="2800" b="1" dirty="0"/>
              <a:t>Parks Projects</a:t>
            </a:r>
          </a:p>
        </p:txBody>
      </p:sp>
      <p:sp>
        <p:nvSpPr>
          <p:cNvPr id="3" name="Slide Number Placeholder 2">
            <a:extLst>
              <a:ext uri="{FF2B5EF4-FFF2-40B4-BE49-F238E27FC236}">
                <a16:creationId xmlns:a16="http://schemas.microsoft.com/office/drawing/2014/main" id="{77E0D49C-FD7C-477F-8DA0-9066AC5A4EFB}"/>
              </a:ext>
            </a:extLst>
          </p:cNvPr>
          <p:cNvSpPr>
            <a:spLocks noGrp="1"/>
          </p:cNvSpPr>
          <p:nvPr>
            <p:ph type="sldNum" sz="quarter" idx="11"/>
          </p:nvPr>
        </p:nvSpPr>
        <p:spPr/>
        <p:txBody>
          <a:bodyPr/>
          <a:lstStyle/>
          <a:p>
            <a:fld id="{B6DC40F5-9695-F64F-A8B5-197A71F752B6}" type="slidenum">
              <a:rPr lang="en-US" smtClean="0"/>
              <a:pPr/>
              <a:t>10</a:t>
            </a:fld>
            <a:endParaRPr lang="en-US"/>
          </a:p>
        </p:txBody>
      </p:sp>
    </p:spTree>
    <p:extLst>
      <p:ext uri="{BB962C8B-B14F-4D97-AF65-F5344CB8AC3E}">
        <p14:creationId xmlns:p14="http://schemas.microsoft.com/office/powerpoint/2010/main" val="35508932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74"/>
            <a:ext cx="12184575" cy="6857252"/>
          </a:xfrm>
          <a:prstGeom prst="rect">
            <a:avLst/>
          </a:prstGeom>
        </p:spPr>
      </p:pic>
      <p:sp>
        <p:nvSpPr>
          <p:cNvPr id="2" name="Slide Number Placeholder 1">
            <a:extLst>
              <a:ext uri="{FF2B5EF4-FFF2-40B4-BE49-F238E27FC236}">
                <a16:creationId xmlns:a16="http://schemas.microsoft.com/office/drawing/2014/main" id="{03ED37BD-921B-4B9B-AC3B-FCAD37BF5DA2}"/>
              </a:ext>
            </a:extLst>
          </p:cNvPr>
          <p:cNvSpPr>
            <a:spLocks noGrp="1"/>
          </p:cNvSpPr>
          <p:nvPr>
            <p:ph type="sldNum" sz="quarter" idx="11"/>
          </p:nvPr>
        </p:nvSpPr>
        <p:spPr/>
        <p:txBody>
          <a:bodyPr/>
          <a:lstStyle/>
          <a:p>
            <a:fld id="{B6DC40F5-9695-F64F-A8B5-197A71F752B6}" type="slidenum">
              <a:rPr lang="en-US" smtClean="0"/>
              <a:pPr/>
              <a:t>11</a:t>
            </a:fld>
            <a:endParaRPr lang="en-US"/>
          </a:p>
        </p:txBody>
      </p:sp>
    </p:spTree>
    <p:extLst>
      <p:ext uri="{BB962C8B-B14F-4D97-AF65-F5344CB8AC3E}">
        <p14:creationId xmlns:p14="http://schemas.microsoft.com/office/powerpoint/2010/main" val="82387657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29E28-4738-4639-BFA5-90380007716B}"/>
              </a:ext>
            </a:extLst>
          </p:cNvPr>
          <p:cNvSpPr>
            <a:spLocks noGrp="1"/>
          </p:cNvSpPr>
          <p:nvPr>
            <p:ph type="title"/>
          </p:nvPr>
        </p:nvSpPr>
        <p:spPr/>
        <p:txBody>
          <a:bodyPr>
            <a:normAutofit fontScale="90000"/>
          </a:bodyPr>
          <a:lstStyle/>
          <a:p>
            <a:r>
              <a:rPr lang="en-US" dirty="0"/>
              <a:t>Data: Construction Task Catalog</a:t>
            </a:r>
          </a:p>
        </p:txBody>
      </p:sp>
      <p:pic>
        <p:nvPicPr>
          <p:cNvPr id="6" name="Picture 5">
            <a:extLst>
              <a:ext uri="{FF2B5EF4-FFF2-40B4-BE49-F238E27FC236}">
                <a16:creationId xmlns:a16="http://schemas.microsoft.com/office/drawing/2014/main" id="{807C6D7E-0E3A-49AC-9F55-2BC54AB43DF5}"/>
              </a:ext>
            </a:extLst>
          </p:cNvPr>
          <p:cNvPicPr>
            <a:picLocks noChangeAspect="1"/>
          </p:cNvPicPr>
          <p:nvPr/>
        </p:nvPicPr>
        <p:blipFill>
          <a:blip r:embed="rId3"/>
          <a:stretch>
            <a:fillRect/>
          </a:stretch>
        </p:blipFill>
        <p:spPr>
          <a:xfrm>
            <a:off x="-17636" y="1539266"/>
            <a:ext cx="12192000" cy="4620768"/>
          </a:xfrm>
          <a:prstGeom prst="rect">
            <a:avLst/>
          </a:prstGeom>
        </p:spPr>
      </p:pic>
      <p:sp>
        <p:nvSpPr>
          <p:cNvPr id="5" name="Slide Number Placeholder 4">
            <a:extLst>
              <a:ext uri="{FF2B5EF4-FFF2-40B4-BE49-F238E27FC236}">
                <a16:creationId xmlns:a16="http://schemas.microsoft.com/office/drawing/2014/main" id="{785DC7FC-786A-40DC-A47A-E368DB456373}"/>
              </a:ext>
            </a:extLst>
          </p:cNvPr>
          <p:cNvSpPr>
            <a:spLocks noGrp="1"/>
          </p:cNvSpPr>
          <p:nvPr>
            <p:ph type="sldNum" sz="quarter" idx="11"/>
          </p:nvPr>
        </p:nvSpPr>
        <p:spPr/>
        <p:txBody>
          <a:bodyPr/>
          <a:lstStyle/>
          <a:p>
            <a:fld id="{B6DC40F5-9695-F64F-A8B5-197A71F752B6}" type="slidenum">
              <a:rPr lang="en-US" smtClean="0"/>
              <a:pPr/>
              <a:t>12</a:t>
            </a:fld>
            <a:endParaRPr lang="en-US"/>
          </a:p>
        </p:txBody>
      </p:sp>
    </p:spTree>
    <p:extLst>
      <p:ext uri="{BB962C8B-B14F-4D97-AF65-F5344CB8AC3E}">
        <p14:creationId xmlns:p14="http://schemas.microsoft.com/office/powerpoint/2010/main" val="421226519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9788" y="365125"/>
            <a:ext cx="10515600" cy="1325563"/>
          </a:xfrm>
        </p:spPr>
        <p:txBody>
          <a:bodyPr/>
          <a:lstStyle/>
          <a:p>
            <a:r>
              <a:rPr lang="en-US" dirty="0"/>
              <a:t>Why Gordian?</a:t>
            </a:r>
          </a:p>
        </p:txBody>
      </p:sp>
      <p:sp>
        <p:nvSpPr>
          <p:cNvPr id="6" name="Content Placeholder 5">
            <a:extLst>
              <a:ext uri="{FF2B5EF4-FFF2-40B4-BE49-F238E27FC236}">
                <a16:creationId xmlns:a16="http://schemas.microsoft.com/office/drawing/2014/main" id="{5A6B31B0-7B84-475D-961F-09C0191F91A2}"/>
              </a:ext>
            </a:extLst>
          </p:cNvPr>
          <p:cNvSpPr>
            <a:spLocks noGrp="1"/>
          </p:cNvSpPr>
          <p:nvPr>
            <p:ph sz="half" idx="2"/>
          </p:nvPr>
        </p:nvSpPr>
        <p:spPr>
          <a:xfrm>
            <a:off x="915988" y="1885950"/>
            <a:ext cx="4338140" cy="3267764"/>
          </a:xfrm>
        </p:spPr>
        <p:txBody>
          <a:bodyPr vert="horz" lIns="91440" tIns="45720" rIns="91440" bIns="45720" rtlCol="0" anchor="t">
            <a:normAutofit/>
          </a:bodyPr>
          <a:lstStyle/>
          <a:p>
            <a:r>
              <a:rPr lang="en-ZA" noProof="1"/>
              <a:t>Solved some of Dorchester County’s Construction Procurement Challenges</a:t>
            </a:r>
          </a:p>
          <a:p>
            <a:r>
              <a:rPr lang="en-ZA" noProof="1"/>
              <a:t>Provided needed transparency and auditability through Gordian’s Construction Task Catalog ®</a:t>
            </a:r>
          </a:p>
          <a:p>
            <a:r>
              <a:rPr lang="en-ZA" noProof="1"/>
              <a:t>Provided an avenue for greater collaboration between the County and contractors</a:t>
            </a:r>
          </a:p>
          <a:p>
            <a:r>
              <a:rPr lang="en-ZA" noProof="1"/>
              <a:t>JOC provides County firm fixed pricing </a:t>
            </a:r>
          </a:p>
        </p:txBody>
      </p:sp>
      <p:sp>
        <p:nvSpPr>
          <p:cNvPr id="16" name="Content Placeholder 15">
            <a:extLst>
              <a:ext uri="{FF2B5EF4-FFF2-40B4-BE49-F238E27FC236}">
                <a16:creationId xmlns:a16="http://schemas.microsoft.com/office/drawing/2014/main" id="{39C6148D-8C70-49F3-B719-E86C709BFAF9}"/>
              </a:ext>
            </a:extLst>
          </p:cNvPr>
          <p:cNvSpPr>
            <a:spLocks noGrp="1"/>
          </p:cNvSpPr>
          <p:nvPr>
            <p:ph sz="quarter" idx="4"/>
          </p:nvPr>
        </p:nvSpPr>
        <p:spPr>
          <a:xfrm>
            <a:off x="5753100" y="1888014"/>
            <a:ext cx="4114800" cy="3081971"/>
          </a:xfrm>
        </p:spPr>
        <p:txBody>
          <a:bodyPr>
            <a:normAutofit/>
          </a:bodyPr>
          <a:lstStyle/>
          <a:p>
            <a:r>
              <a:rPr lang="en-US" dirty="0"/>
              <a:t>Extended our capacity by providing an operations associate to assist with managing the JOC Program “on the ground”</a:t>
            </a:r>
          </a:p>
        </p:txBody>
      </p:sp>
      <p:sp>
        <p:nvSpPr>
          <p:cNvPr id="2" name="Slide Number Placeholder 1">
            <a:extLst>
              <a:ext uri="{FF2B5EF4-FFF2-40B4-BE49-F238E27FC236}">
                <a16:creationId xmlns:a16="http://schemas.microsoft.com/office/drawing/2014/main" id="{4971D13E-3B0F-4E85-A6AD-C50A8866270E}"/>
              </a:ext>
            </a:extLst>
          </p:cNvPr>
          <p:cNvSpPr>
            <a:spLocks noGrp="1"/>
          </p:cNvSpPr>
          <p:nvPr>
            <p:ph type="sldNum" sz="quarter" idx="12"/>
          </p:nvPr>
        </p:nvSpPr>
        <p:spPr/>
        <p:txBody>
          <a:bodyPr/>
          <a:lstStyle/>
          <a:p>
            <a:fld id="{B5CEABB6-07DC-46E8-9B57-56EC44A396E5}" type="slidenum">
              <a:rPr lang="en-US" smtClean="0"/>
              <a:t>13</a:t>
            </a:fld>
            <a:endParaRPr lang="en-US" dirty="0"/>
          </a:p>
        </p:txBody>
      </p:sp>
    </p:spTree>
    <p:extLst>
      <p:ext uri="{BB962C8B-B14F-4D97-AF65-F5344CB8AC3E}">
        <p14:creationId xmlns:p14="http://schemas.microsoft.com/office/powerpoint/2010/main" val="415169450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7E1C88-627C-4655-A4FB-0BB02EDB078A}"/>
              </a:ext>
            </a:extLst>
          </p:cNvPr>
          <p:cNvSpPr>
            <a:spLocks noGrp="1"/>
          </p:cNvSpPr>
          <p:nvPr>
            <p:ph type="title"/>
          </p:nvPr>
        </p:nvSpPr>
        <p:spPr>
          <a:xfrm>
            <a:off x="838200" y="365125"/>
            <a:ext cx="10515600" cy="1325563"/>
          </a:xfrm>
        </p:spPr>
        <p:txBody>
          <a:bodyPr>
            <a:normAutofit/>
          </a:bodyPr>
          <a:lstStyle/>
          <a:p>
            <a:r>
              <a:rPr lang="en-US" dirty="0"/>
              <a:t>Process, process, process</a:t>
            </a:r>
          </a:p>
        </p:txBody>
      </p:sp>
      <p:sp>
        <p:nvSpPr>
          <p:cNvPr id="22" name="Text Placeholder 21">
            <a:extLst>
              <a:ext uri="{FF2B5EF4-FFF2-40B4-BE49-F238E27FC236}">
                <a16:creationId xmlns:a16="http://schemas.microsoft.com/office/drawing/2014/main" id="{41C0EB39-C787-49D7-A223-0B9A01FCA197}"/>
              </a:ext>
            </a:extLst>
          </p:cNvPr>
          <p:cNvSpPr>
            <a:spLocks noGrp="1"/>
          </p:cNvSpPr>
          <p:nvPr>
            <p:ph type="body" sz="quarter" idx="21"/>
          </p:nvPr>
        </p:nvSpPr>
        <p:spPr>
          <a:xfrm>
            <a:off x="1905000" y="2170113"/>
            <a:ext cx="2284413" cy="2743200"/>
          </a:xfrm>
        </p:spPr>
        <p:txBody>
          <a:bodyPr>
            <a:normAutofit/>
          </a:bodyPr>
          <a:lstStyle/>
          <a:p>
            <a:r>
              <a:rPr lang="en-ZA" dirty="0"/>
              <a:t>Presented a Business Case to gain Leadership Buy-in</a:t>
            </a:r>
          </a:p>
          <a:p>
            <a:endParaRPr lang="en-ZA" noProof="1"/>
          </a:p>
        </p:txBody>
      </p:sp>
      <p:sp>
        <p:nvSpPr>
          <p:cNvPr id="20" name="Text Placeholder 19">
            <a:extLst>
              <a:ext uri="{FF2B5EF4-FFF2-40B4-BE49-F238E27FC236}">
                <a16:creationId xmlns:a16="http://schemas.microsoft.com/office/drawing/2014/main" id="{96A25842-BD20-438E-8C0B-8759A486D435}"/>
              </a:ext>
            </a:extLst>
          </p:cNvPr>
          <p:cNvSpPr>
            <a:spLocks noGrp="1"/>
          </p:cNvSpPr>
          <p:nvPr>
            <p:ph type="body" sz="quarter" idx="20"/>
          </p:nvPr>
        </p:nvSpPr>
        <p:spPr>
          <a:xfrm>
            <a:off x="4951413" y="2173288"/>
            <a:ext cx="2282825" cy="2743200"/>
          </a:xfrm>
        </p:spPr>
        <p:txBody>
          <a:bodyPr>
            <a:normAutofit/>
          </a:bodyPr>
          <a:lstStyle/>
          <a:p>
            <a:r>
              <a:rPr lang="en-ZA" noProof="1"/>
              <a:t>Worked with Gordian to produce RFP</a:t>
            </a:r>
          </a:p>
        </p:txBody>
      </p:sp>
      <p:sp>
        <p:nvSpPr>
          <p:cNvPr id="24" name="Text Placeholder 23">
            <a:extLst>
              <a:ext uri="{FF2B5EF4-FFF2-40B4-BE49-F238E27FC236}">
                <a16:creationId xmlns:a16="http://schemas.microsoft.com/office/drawing/2014/main" id="{E8D849D5-F4B3-46F8-8FAA-BFE11319965D}"/>
              </a:ext>
            </a:extLst>
          </p:cNvPr>
          <p:cNvSpPr>
            <a:spLocks noGrp="1"/>
          </p:cNvSpPr>
          <p:nvPr>
            <p:ph type="body" sz="quarter" idx="18"/>
          </p:nvPr>
        </p:nvSpPr>
        <p:spPr>
          <a:xfrm>
            <a:off x="8003288" y="2167999"/>
            <a:ext cx="2283712" cy="2743200"/>
          </a:xfrm>
        </p:spPr>
        <p:txBody>
          <a:bodyPr/>
          <a:lstStyle/>
          <a:p>
            <a:r>
              <a:rPr lang="en-ZA" noProof="1"/>
              <a:t>Evaluated Proposals &amp; Executed Contracts</a:t>
            </a:r>
          </a:p>
        </p:txBody>
      </p:sp>
      <p:sp>
        <p:nvSpPr>
          <p:cNvPr id="3" name="Rectangle 2">
            <a:extLst>
              <a:ext uri="{FF2B5EF4-FFF2-40B4-BE49-F238E27FC236}">
                <a16:creationId xmlns:a16="http://schemas.microsoft.com/office/drawing/2014/main" id="{9F0C024C-955E-4385-A35A-F3CFF3E3B7D8}"/>
              </a:ext>
              <a:ext uri="{C183D7F6-B498-43B3-948B-1728B52AA6E4}">
                <adec:decorative xmlns:adec="http://schemas.microsoft.com/office/drawing/2017/decorative" val="1"/>
              </a:ext>
            </a:extLst>
          </p:cNvPr>
          <p:cNvSpPr/>
          <p:nvPr/>
        </p:nvSpPr>
        <p:spPr>
          <a:xfrm>
            <a:off x="1905000" y="217027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Rectangle 5">
            <a:extLst>
              <a:ext uri="{FF2B5EF4-FFF2-40B4-BE49-F238E27FC236}">
                <a16:creationId xmlns:a16="http://schemas.microsoft.com/office/drawing/2014/main" id="{3E9D3DB3-C1BA-4868-A961-5C1E6633B0F9}"/>
              </a:ext>
              <a:ext uri="{C183D7F6-B498-43B3-948B-1728B52AA6E4}">
                <adec:decorative xmlns:adec="http://schemas.microsoft.com/office/drawing/2017/decorative" val="1"/>
              </a:ext>
            </a:extLst>
          </p:cNvPr>
          <p:cNvSpPr/>
          <p:nvPr/>
        </p:nvSpPr>
        <p:spPr>
          <a:xfrm>
            <a:off x="4950734" y="2172551"/>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A2A6799E-556B-499A-9E05-14516D420BE1}"/>
              </a:ext>
              <a:ext uri="{C183D7F6-B498-43B3-948B-1728B52AA6E4}">
                <adec:decorative xmlns:adec="http://schemas.microsoft.com/office/drawing/2017/decorative" val="1"/>
              </a:ext>
            </a:extLst>
          </p:cNvPr>
          <p:cNvSpPr/>
          <p:nvPr/>
        </p:nvSpPr>
        <p:spPr>
          <a:xfrm>
            <a:off x="8003288" y="216799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40">
            <a:extLst>
              <a:ext uri="{FF2B5EF4-FFF2-40B4-BE49-F238E27FC236}">
                <a16:creationId xmlns:a16="http://schemas.microsoft.com/office/drawing/2014/main" id="{C3CF584F-059A-40C2-93C4-77FF3B60A4B6}"/>
              </a:ext>
              <a:ext uri="{C183D7F6-B498-43B3-948B-1728B52AA6E4}">
                <adec:decorative xmlns:adec="http://schemas.microsoft.com/office/drawing/2017/decorative" val="1"/>
              </a:ext>
            </a:extLst>
          </p:cNvPr>
          <p:cNvSpPr/>
          <p:nvPr/>
        </p:nvSpPr>
        <p:spPr>
          <a:xfrm>
            <a:off x="8001002" y="217027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Content Placeholder 10" descr="Contract with solid fill">
            <a:extLst>
              <a:ext uri="{FF2B5EF4-FFF2-40B4-BE49-F238E27FC236}">
                <a16:creationId xmlns:a16="http://schemas.microsoft.com/office/drawing/2014/main" id="{B6555C32-4A53-4878-88FB-6D0804352EE6}"/>
              </a:ext>
            </a:extLst>
          </p:cNvPr>
          <p:cNvPicPr>
            <a:picLocks noGrp="1" noChangeAspect="1"/>
          </p:cNvPicPr>
          <p:nvPr>
            <p:ph sz="quarter" idx="17"/>
          </p:nvPr>
        </p:nvPicPr>
        <p:blipFill>
          <a:blip r:embed="rId3">
            <a:extLst>
              <a:ext uri="{96DAC541-7B7A-43D3-8B79-37D633B846F1}">
                <asvg:svgBlip xmlns:asvg="http://schemas.microsoft.com/office/drawing/2016/SVG/main" r:embed="rId4"/>
              </a:ext>
            </a:extLst>
          </a:blip>
          <a:stretch>
            <a:fillRect/>
          </a:stretch>
        </p:blipFill>
        <p:spPr>
          <a:xfrm>
            <a:off x="8691563" y="2553494"/>
            <a:ext cx="914400" cy="914400"/>
          </a:xfrm>
        </p:spPr>
      </p:pic>
      <p:pic>
        <p:nvPicPr>
          <p:cNvPr id="15" name="Content Placeholder 14" descr="Boardroom with solid fill">
            <a:extLst>
              <a:ext uri="{FF2B5EF4-FFF2-40B4-BE49-F238E27FC236}">
                <a16:creationId xmlns:a16="http://schemas.microsoft.com/office/drawing/2014/main" id="{8967C9D7-FE72-46BB-9B9A-CCDC0BADF668}"/>
              </a:ext>
            </a:extLst>
          </p:cNvPr>
          <p:cNvPicPr>
            <a:picLocks noGrp="1" noChangeAspect="1"/>
          </p:cNvPicPr>
          <p:nvPr>
            <p:ph sz="quarter" idx="15"/>
          </p:nvPr>
        </p:nvPicPr>
        <p:blipFill>
          <a:blip r:embed="rId5">
            <a:extLst>
              <a:ext uri="{96DAC541-7B7A-43D3-8B79-37D633B846F1}">
                <asvg:svgBlip xmlns:asvg="http://schemas.microsoft.com/office/drawing/2016/SVG/main" r:embed="rId6"/>
              </a:ext>
            </a:extLst>
          </a:blip>
          <a:stretch>
            <a:fillRect/>
          </a:stretch>
        </p:blipFill>
        <p:spPr>
          <a:xfrm>
            <a:off x="5638800" y="2557462"/>
            <a:ext cx="914400" cy="914400"/>
          </a:xfrm>
        </p:spPr>
      </p:pic>
      <p:pic>
        <p:nvPicPr>
          <p:cNvPr id="19" name="Content Placeholder 18" descr="Presentation with checklist outline">
            <a:extLst>
              <a:ext uri="{FF2B5EF4-FFF2-40B4-BE49-F238E27FC236}">
                <a16:creationId xmlns:a16="http://schemas.microsoft.com/office/drawing/2014/main" id="{A661BF8B-9428-4E71-A099-F8303C4A2F81}"/>
              </a:ext>
            </a:extLst>
          </p:cNvPr>
          <p:cNvPicPr>
            <a:picLocks noGrp="1" noChangeAspect="1"/>
          </p:cNvPicPr>
          <p:nvPr>
            <p:ph sz="quarter" idx="13"/>
          </p:nvPr>
        </p:nvPicPr>
        <p:blipFill>
          <a:blip r:embed="rId7">
            <a:extLst>
              <a:ext uri="{96DAC541-7B7A-43D3-8B79-37D633B846F1}">
                <asvg:svgBlip xmlns:asvg="http://schemas.microsoft.com/office/drawing/2016/SVG/main" r:embed="rId8"/>
              </a:ext>
            </a:extLst>
          </a:blip>
          <a:stretch>
            <a:fillRect/>
          </a:stretch>
        </p:blipFill>
        <p:spPr>
          <a:xfrm>
            <a:off x="2593975" y="2555081"/>
            <a:ext cx="914400" cy="914400"/>
          </a:xfrm>
        </p:spPr>
      </p:pic>
      <p:sp>
        <p:nvSpPr>
          <p:cNvPr id="4" name="Slide Number Placeholder 3">
            <a:extLst>
              <a:ext uri="{FF2B5EF4-FFF2-40B4-BE49-F238E27FC236}">
                <a16:creationId xmlns:a16="http://schemas.microsoft.com/office/drawing/2014/main" id="{B53B28C0-7A02-434D-81A1-6168EB924ECF}"/>
              </a:ext>
            </a:extLst>
          </p:cNvPr>
          <p:cNvSpPr>
            <a:spLocks noGrp="1"/>
          </p:cNvSpPr>
          <p:nvPr>
            <p:ph type="sldNum" sz="quarter" idx="12"/>
          </p:nvPr>
        </p:nvSpPr>
        <p:spPr/>
        <p:txBody>
          <a:bodyPr/>
          <a:lstStyle/>
          <a:p>
            <a:fld id="{B5CEABB6-07DC-46E8-9B57-56EC44A396E5}" type="slidenum">
              <a:rPr lang="en-US" smtClean="0"/>
              <a:t>14</a:t>
            </a:fld>
            <a:endParaRPr lang="en-US" dirty="0"/>
          </a:p>
        </p:txBody>
      </p:sp>
    </p:spTree>
    <p:extLst>
      <p:ext uri="{BB962C8B-B14F-4D97-AF65-F5344CB8AC3E}">
        <p14:creationId xmlns:p14="http://schemas.microsoft.com/office/powerpoint/2010/main" val="31401795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a:t>STATEWIDE PROGRAM OVERVIEW</a:t>
            </a:r>
          </a:p>
        </p:txBody>
      </p:sp>
      <p:sp>
        <p:nvSpPr>
          <p:cNvPr id="10" name="Text Placeholder 9">
            <a:extLst>
              <a:ext uri="{FF2B5EF4-FFF2-40B4-BE49-F238E27FC236}">
                <a16:creationId xmlns:a16="http://schemas.microsoft.com/office/drawing/2014/main" id="{B3247631-4CDA-4DAE-BFB7-19E0E06A3FEC}"/>
              </a:ext>
            </a:extLst>
          </p:cNvPr>
          <p:cNvSpPr>
            <a:spLocks noGrp="1"/>
          </p:cNvSpPr>
          <p:nvPr>
            <p:ph type="body" sz="quarter" idx="19"/>
          </p:nvPr>
        </p:nvSpPr>
        <p:spPr>
          <a:xfrm>
            <a:off x="5778742" y="1636582"/>
            <a:ext cx="5479807" cy="428755"/>
          </a:xfrm>
        </p:spPr>
        <p:txBody>
          <a:bodyPr/>
          <a:lstStyle/>
          <a:p>
            <a:r>
              <a:rPr lang="en-US" dirty="0"/>
              <a:t>THREE CONTRACTORS COVER THE ENTIRE STATE…</a:t>
            </a:r>
          </a:p>
        </p:txBody>
      </p:sp>
      <p:sp>
        <p:nvSpPr>
          <p:cNvPr id="9" name="Text Placeholder 8">
            <a:extLst>
              <a:ext uri="{FF2B5EF4-FFF2-40B4-BE49-F238E27FC236}">
                <a16:creationId xmlns:a16="http://schemas.microsoft.com/office/drawing/2014/main" id="{8C01D04F-A541-4735-B655-9BDF5313C65C}"/>
              </a:ext>
            </a:extLst>
          </p:cNvPr>
          <p:cNvSpPr>
            <a:spLocks noGrp="1"/>
          </p:cNvSpPr>
          <p:nvPr>
            <p:ph type="body" sz="quarter" idx="18"/>
          </p:nvPr>
        </p:nvSpPr>
        <p:spPr>
          <a:xfrm>
            <a:off x="6896470" y="2324822"/>
            <a:ext cx="4114800" cy="3250353"/>
          </a:xfrm>
        </p:spPr>
        <p:txBody>
          <a:bodyPr/>
          <a:lstStyle/>
          <a:p>
            <a:pPr marL="342900" indent="-342900">
              <a:buFont typeface="Wingdings" panose="05000000000000000000" pitchFamily="2" charset="2"/>
              <a:buChar char="§"/>
            </a:pPr>
            <a:r>
              <a:rPr lang="en-ZA" sz="2000" dirty="0" err="1"/>
              <a:t>F.H.Paschen</a:t>
            </a:r>
            <a:endParaRPr lang="en-ZA" sz="2000" dirty="0"/>
          </a:p>
          <a:p>
            <a:pPr marL="742950" lvl="1" indent="-285750">
              <a:buFont typeface="Courier New" panose="02070309020205020404" pitchFamily="49" charset="0"/>
              <a:buChar char="o"/>
            </a:pPr>
            <a:r>
              <a:rPr lang="en-ZA" dirty="0">
                <a:hlinkClick r:id="rId3"/>
              </a:rPr>
              <a:t>www.fhpaschen.com</a:t>
            </a:r>
            <a:r>
              <a:rPr lang="en-ZA" dirty="0"/>
              <a:t> </a:t>
            </a:r>
            <a:br>
              <a:rPr lang="en-ZA" dirty="0"/>
            </a:br>
            <a:endParaRPr lang="en-ZA" dirty="0"/>
          </a:p>
          <a:p>
            <a:pPr marL="342900" indent="-342900">
              <a:buFont typeface="Wingdings" panose="05000000000000000000" pitchFamily="2" charset="2"/>
              <a:buChar char="§"/>
            </a:pPr>
            <a:r>
              <a:rPr lang="en-ZA" sz="2000" dirty="0"/>
              <a:t>HITT</a:t>
            </a:r>
            <a:r>
              <a:rPr lang="en-ZA" dirty="0"/>
              <a:t> </a:t>
            </a:r>
            <a:r>
              <a:rPr lang="en-ZA" sz="2000" dirty="0"/>
              <a:t>Contracting</a:t>
            </a:r>
            <a:endParaRPr lang="en-ZA" dirty="0"/>
          </a:p>
          <a:p>
            <a:pPr marL="742950" lvl="1" indent="-285750">
              <a:buFont typeface="Courier New" panose="02070309020205020404" pitchFamily="49" charset="0"/>
              <a:buChar char="o"/>
            </a:pPr>
            <a:r>
              <a:rPr lang="en-ZA" dirty="0">
                <a:hlinkClick r:id="rId4"/>
              </a:rPr>
              <a:t>www.hitt.com</a:t>
            </a:r>
            <a:r>
              <a:rPr lang="en-ZA" dirty="0"/>
              <a:t> </a:t>
            </a:r>
            <a:br>
              <a:rPr lang="en-ZA" dirty="0"/>
            </a:br>
            <a:endParaRPr lang="en-ZA" dirty="0"/>
          </a:p>
          <a:p>
            <a:pPr marL="342900" indent="-342900">
              <a:buFont typeface="Wingdings" panose="05000000000000000000" pitchFamily="2" charset="2"/>
              <a:buChar char="§"/>
            </a:pPr>
            <a:r>
              <a:rPr lang="en-ZA" sz="2000" dirty="0"/>
              <a:t>Johnson-Laux</a:t>
            </a:r>
            <a:r>
              <a:rPr lang="en-ZA" dirty="0"/>
              <a:t> </a:t>
            </a:r>
            <a:r>
              <a:rPr lang="en-ZA" sz="2000" dirty="0"/>
              <a:t>Construction</a:t>
            </a:r>
            <a:r>
              <a:rPr lang="en-ZA" dirty="0"/>
              <a:t> </a:t>
            </a:r>
          </a:p>
          <a:p>
            <a:pPr marL="742950" lvl="1" indent="-285750">
              <a:buFont typeface="Courier New" panose="02070309020205020404" pitchFamily="49" charset="0"/>
              <a:buChar char="o"/>
            </a:pPr>
            <a:r>
              <a:rPr lang="en-ZA" dirty="0">
                <a:hlinkClick r:id="rId5"/>
              </a:rPr>
              <a:t>www.johnson-laux.com</a:t>
            </a:r>
            <a:r>
              <a:rPr lang="en-ZA" dirty="0"/>
              <a:t> </a:t>
            </a:r>
          </a:p>
        </p:txBody>
      </p:sp>
      <p:pic>
        <p:nvPicPr>
          <p:cNvPr id="19" name="Picture 18">
            <a:extLst>
              <a:ext uri="{FF2B5EF4-FFF2-40B4-BE49-F238E27FC236}">
                <a16:creationId xmlns:a16="http://schemas.microsoft.com/office/drawing/2014/main" id="{1A91CF60-7D9F-46C5-9B71-9CA3D9072523}"/>
              </a:ext>
            </a:extLst>
          </p:cNvPr>
          <p:cNvPicPr>
            <a:picLocks noChangeAspect="1"/>
          </p:cNvPicPr>
          <p:nvPr/>
        </p:nvPicPr>
        <p:blipFill>
          <a:blip r:embed="rId6"/>
          <a:stretch>
            <a:fillRect/>
          </a:stretch>
        </p:blipFill>
        <p:spPr>
          <a:xfrm>
            <a:off x="235365" y="1522519"/>
            <a:ext cx="5184778" cy="4221334"/>
          </a:xfrm>
          <a:prstGeom prst="rect">
            <a:avLst/>
          </a:prstGeom>
        </p:spPr>
      </p:pic>
      <p:sp>
        <p:nvSpPr>
          <p:cNvPr id="3" name="Slide Number Placeholder 2">
            <a:extLst>
              <a:ext uri="{FF2B5EF4-FFF2-40B4-BE49-F238E27FC236}">
                <a16:creationId xmlns:a16="http://schemas.microsoft.com/office/drawing/2014/main" id="{DAE95772-7F8F-4781-81BF-B847FD44C6BA}"/>
              </a:ext>
            </a:extLst>
          </p:cNvPr>
          <p:cNvSpPr>
            <a:spLocks noGrp="1"/>
          </p:cNvSpPr>
          <p:nvPr>
            <p:ph type="sldNum" sz="quarter" idx="12"/>
          </p:nvPr>
        </p:nvSpPr>
        <p:spPr/>
        <p:txBody>
          <a:bodyPr/>
          <a:lstStyle/>
          <a:p>
            <a:fld id="{B5CEABB6-07DC-46E8-9B57-56EC44A396E5}" type="slidenum">
              <a:rPr lang="en-US" smtClean="0"/>
              <a:pPr/>
              <a:t>15</a:t>
            </a:fld>
            <a:endParaRPr lang="en-US" dirty="0"/>
          </a:p>
        </p:txBody>
      </p:sp>
    </p:spTree>
    <p:extLst>
      <p:ext uri="{BB962C8B-B14F-4D97-AF65-F5344CB8AC3E}">
        <p14:creationId xmlns:p14="http://schemas.microsoft.com/office/powerpoint/2010/main" val="228191400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a:t>STATEWIDE PROGRAM OVERVIEW</a:t>
            </a:r>
          </a:p>
        </p:txBody>
      </p:sp>
      <p:sp>
        <p:nvSpPr>
          <p:cNvPr id="10" name="Text Placeholder 9">
            <a:extLst>
              <a:ext uri="{FF2B5EF4-FFF2-40B4-BE49-F238E27FC236}">
                <a16:creationId xmlns:a16="http://schemas.microsoft.com/office/drawing/2014/main" id="{B3247631-4CDA-4DAE-BFB7-19E0E06A3FEC}"/>
              </a:ext>
            </a:extLst>
          </p:cNvPr>
          <p:cNvSpPr>
            <a:spLocks noGrp="1"/>
          </p:cNvSpPr>
          <p:nvPr>
            <p:ph type="body" sz="quarter" idx="19"/>
          </p:nvPr>
        </p:nvSpPr>
        <p:spPr>
          <a:xfrm>
            <a:off x="5778742" y="1636582"/>
            <a:ext cx="5479807" cy="428755"/>
          </a:xfrm>
        </p:spPr>
        <p:txBody>
          <a:bodyPr/>
          <a:lstStyle/>
          <a:p>
            <a:r>
              <a:rPr lang="en-US" dirty="0"/>
              <a:t>FIVE CONTRACTORS COVER REGION ONE</a:t>
            </a:r>
          </a:p>
        </p:txBody>
      </p:sp>
      <p:sp>
        <p:nvSpPr>
          <p:cNvPr id="9" name="Text Placeholder 8">
            <a:extLst>
              <a:ext uri="{FF2B5EF4-FFF2-40B4-BE49-F238E27FC236}">
                <a16:creationId xmlns:a16="http://schemas.microsoft.com/office/drawing/2014/main" id="{8C01D04F-A541-4735-B655-9BDF5313C65C}"/>
              </a:ext>
            </a:extLst>
          </p:cNvPr>
          <p:cNvSpPr>
            <a:spLocks noGrp="1"/>
          </p:cNvSpPr>
          <p:nvPr>
            <p:ph type="body" sz="quarter" idx="18"/>
          </p:nvPr>
        </p:nvSpPr>
        <p:spPr>
          <a:xfrm>
            <a:off x="5520431" y="2211970"/>
            <a:ext cx="3703468" cy="3250353"/>
          </a:xfrm>
        </p:spPr>
        <p:txBody>
          <a:bodyPr/>
          <a:lstStyle/>
          <a:p>
            <a:pPr marL="342900" indent="-342900">
              <a:buFont typeface="Wingdings" panose="05000000000000000000" pitchFamily="2" charset="2"/>
              <a:buChar char="§"/>
            </a:pPr>
            <a:r>
              <a:rPr lang="en-ZA" sz="2000" dirty="0" err="1"/>
              <a:t>F.H.Paschen</a:t>
            </a:r>
            <a:endParaRPr lang="en-ZA" sz="2000" dirty="0"/>
          </a:p>
          <a:p>
            <a:pPr marL="742950" lvl="1" indent="-285750">
              <a:buFont typeface="Courier New" panose="02070309020205020404" pitchFamily="49" charset="0"/>
              <a:buChar char="o"/>
            </a:pPr>
            <a:r>
              <a:rPr lang="en-ZA" dirty="0">
                <a:hlinkClick r:id="rId3"/>
              </a:rPr>
              <a:t>www.fhpaschen.com</a:t>
            </a:r>
            <a:r>
              <a:rPr lang="en-ZA" dirty="0"/>
              <a:t> </a:t>
            </a:r>
            <a:br>
              <a:rPr lang="en-ZA" dirty="0"/>
            </a:br>
            <a:endParaRPr lang="en-ZA" dirty="0"/>
          </a:p>
          <a:p>
            <a:pPr marL="342900" indent="-342900">
              <a:buFont typeface="Wingdings" panose="05000000000000000000" pitchFamily="2" charset="2"/>
              <a:buChar char="§"/>
            </a:pPr>
            <a:r>
              <a:rPr lang="en-ZA" sz="2000" dirty="0"/>
              <a:t>HITT</a:t>
            </a:r>
            <a:r>
              <a:rPr lang="en-ZA" dirty="0"/>
              <a:t> </a:t>
            </a:r>
            <a:r>
              <a:rPr lang="en-ZA" sz="2000" dirty="0"/>
              <a:t>Contracting</a:t>
            </a:r>
            <a:endParaRPr lang="en-ZA" dirty="0"/>
          </a:p>
          <a:p>
            <a:pPr marL="742950" lvl="1" indent="-285750">
              <a:buFont typeface="Courier New" panose="02070309020205020404" pitchFamily="49" charset="0"/>
              <a:buChar char="o"/>
            </a:pPr>
            <a:r>
              <a:rPr lang="en-ZA" dirty="0">
                <a:hlinkClick r:id="rId4"/>
              </a:rPr>
              <a:t>www.hitt.com</a:t>
            </a:r>
            <a:r>
              <a:rPr lang="en-ZA" dirty="0"/>
              <a:t> </a:t>
            </a:r>
            <a:br>
              <a:rPr lang="en-ZA" dirty="0"/>
            </a:br>
            <a:endParaRPr lang="en-ZA" dirty="0"/>
          </a:p>
          <a:p>
            <a:pPr marL="342900" indent="-342900">
              <a:buFont typeface="Wingdings" panose="05000000000000000000" pitchFamily="2" charset="2"/>
              <a:buChar char="§"/>
            </a:pPr>
            <a:r>
              <a:rPr lang="en-ZA" sz="2000" dirty="0"/>
              <a:t>Johnson-Laux</a:t>
            </a:r>
            <a:r>
              <a:rPr lang="en-ZA" dirty="0"/>
              <a:t> </a:t>
            </a:r>
            <a:r>
              <a:rPr lang="en-ZA" sz="2000" dirty="0"/>
              <a:t>Construction</a:t>
            </a:r>
            <a:r>
              <a:rPr lang="en-ZA" dirty="0"/>
              <a:t> </a:t>
            </a:r>
          </a:p>
          <a:p>
            <a:pPr marL="742950" lvl="1" indent="-285750">
              <a:buFont typeface="Courier New" panose="02070309020205020404" pitchFamily="49" charset="0"/>
              <a:buChar char="o"/>
            </a:pPr>
            <a:r>
              <a:rPr lang="en-ZA" dirty="0">
                <a:hlinkClick r:id="rId5"/>
              </a:rPr>
              <a:t>www.johnson-laux.com</a:t>
            </a:r>
            <a:r>
              <a:rPr lang="en-ZA" dirty="0"/>
              <a:t> </a:t>
            </a:r>
          </a:p>
        </p:txBody>
      </p:sp>
      <p:pic>
        <p:nvPicPr>
          <p:cNvPr id="19" name="Picture 18">
            <a:extLst>
              <a:ext uri="{FF2B5EF4-FFF2-40B4-BE49-F238E27FC236}">
                <a16:creationId xmlns:a16="http://schemas.microsoft.com/office/drawing/2014/main" id="{1A91CF60-7D9F-46C5-9B71-9CA3D9072523}"/>
              </a:ext>
            </a:extLst>
          </p:cNvPr>
          <p:cNvPicPr>
            <a:picLocks noChangeAspect="1"/>
          </p:cNvPicPr>
          <p:nvPr/>
        </p:nvPicPr>
        <p:blipFill>
          <a:blip r:embed="rId6"/>
          <a:stretch>
            <a:fillRect/>
          </a:stretch>
        </p:blipFill>
        <p:spPr>
          <a:xfrm>
            <a:off x="235365" y="1522519"/>
            <a:ext cx="5184778" cy="4221334"/>
          </a:xfrm>
          <a:prstGeom prst="rect">
            <a:avLst/>
          </a:prstGeom>
        </p:spPr>
      </p:pic>
      <p:sp>
        <p:nvSpPr>
          <p:cNvPr id="11" name="Text Placeholder 8">
            <a:extLst>
              <a:ext uri="{FF2B5EF4-FFF2-40B4-BE49-F238E27FC236}">
                <a16:creationId xmlns:a16="http://schemas.microsoft.com/office/drawing/2014/main" id="{9209D9DB-4A9D-4B3C-99D1-528F1517DFB5}"/>
              </a:ext>
            </a:extLst>
          </p:cNvPr>
          <p:cNvSpPr txBox="1">
            <a:spLocks/>
          </p:cNvSpPr>
          <p:nvPr/>
        </p:nvSpPr>
        <p:spPr>
          <a:xfrm>
            <a:off x="8518645" y="2186767"/>
            <a:ext cx="3703468" cy="3250353"/>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Wingdings" panose="05000000000000000000" pitchFamily="2" charset="2"/>
              <a:buChar char="§"/>
            </a:pPr>
            <a:r>
              <a:rPr lang="en-ZA" sz="2000" dirty="0"/>
              <a:t>Treat &amp; Woodman</a:t>
            </a:r>
          </a:p>
          <a:p>
            <a:pPr marL="742950" lvl="1" indent="-285750">
              <a:buFont typeface="Courier New" panose="02070309020205020404" pitchFamily="49" charset="0"/>
              <a:buChar char="o"/>
            </a:pPr>
            <a:r>
              <a:rPr lang="en-ZA" dirty="0">
                <a:hlinkClick r:id="rId7"/>
              </a:rPr>
              <a:t>www.treatandwoodman.com</a:t>
            </a:r>
            <a:r>
              <a:rPr lang="en-ZA" dirty="0"/>
              <a:t> </a:t>
            </a:r>
            <a:br>
              <a:rPr lang="en-ZA" dirty="0"/>
            </a:br>
            <a:endParaRPr lang="en-ZA" dirty="0"/>
          </a:p>
          <a:p>
            <a:pPr marL="342900" indent="-342900">
              <a:buFont typeface="Wingdings" panose="05000000000000000000" pitchFamily="2" charset="2"/>
              <a:buChar char="§"/>
            </a:pPr>
            <a:r>
              <a:rPr lang="en-ZA" sz="2000" dirty="0"/>
              <a:t>Huss, Inc.</a:t>
            </a:r>
            <a:endParaRPr lang="en-ZA" dirty="0"/>
          </a:p>
          <a:p>
            <a:pPr marL="742950" lvl="1" indent="-285750">
              <a:buFont typeface="Courier New" panose="02070309020205020404" pitchFamily="49" charset="0"/>
              <a:buChar char="o"/>
            </a:pPr>
            <a:r>
              <a:rPr lang="en-ZA" dirty="0">
                <a:hlinkClick r:id="rId8"/>
              </a:rPr>
              <a:t>www.hussinc.com</a:t>
            </a:r>
            <a:r>
              <a:rPr lang="en-ZA" dirty="0"/>
              <a:t> </a:t>
            </a:r>
          </a:p>
        </p:txBody>
      </p:sp>
      <p:sp>
        <p:nvSpPr>
          <p:cNvPr id="3" name="Slide Number Placeholder 2">
            <a:extLst>
              <a:ext uri="{FF2B5EF4-FFF2-40B4-BE49-F238E27FC236}">
                <a16:creationId xmlns:a16="http://schemas.microsoft.com/office/drawing/2014/main" id="{A7D23AB9-DFC2-463C-A650-834D7EA2E026}"/>
              </a:ext>
            </a:extLst>
          </p:cNvPr>
          <p:cNvSpPr>
            <a:spLocks noGrp="1"/>
          </p:cNvSpPr>
          <p:nvPr>
            <p:ph type="sldNum" sz="quarter" idx="12"/>
          </p:nvPr>
        </p:nvSpPr>
        <p:spPr/>
        <p:txBody>
          <a:bodyPr/>
          <a:lstStyle/>
          <a:p>
            <a:fld id="{B5CEABB6-07DC-46E8-9B57-56EC44A396E5}" type="slidenum">
              <a:rPr lang="en-US" smtClean="0"/>
              <a:pPr/>
              <a:t>16</a:t>
            </a:fld>
            <a:endParaRPr lang="en-US" dirty="0"/>
          </a:p>
        </p:txBody>
      </p:sp>
    </p:spTree>
    <p:extLst>
      <p:ext uri="{BB962C8B-B14F-4D97-AF65-F5344CB8AC3E}">
        <p14:creationId xmlns:p14="http://schemas.microsoft.com/office/powerpoint/2010/main" val="15017005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a:extLst>
              <a:ext uri="{FF2B5EF4-FFF2-40B4-BE49-F238E27FC236}">
                <a16:creationId xmlns:a16="http://schemas.microsoft.com/office/drawing/2014/main" id="{00F02724-0A67-4DC7-9C5B-802EB3882200}"/>
              </a:ext>
            </a:extLst>
          </p:cNvPr>
          <p:cNvSpPr/>
          <p:nvPr/>
        </p:nvSpPr>
        <p:spPr>
          <a:xfrm>
            <a:off x="8148917" y="2591373"/>
            <a:ext cx="2572871" cy="2447364"/>
          </a:xfrm>
          <a:prstGeom prst="rect">
            <a:avLst/>
          </a:prstGeom>
          <a:solidFill>
            <a:schemeClr val="accent6">
              <a:lumMod val="40000"/>
              <a:lumOff val="6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DB85C369-D743-46EA-937F-84EAEFB32B5C}"/>
              </a:ext>
            </a:extLst>
          </p:cNvPr>
          <p:cNvSpPr/>
          <p:nvPr/>
        </p:nvSpPr>
        <p:spPr>
          <a:xfrm>
            <a:off x="4953000" y="2591373"/>
            <a:ext cx="2572871" cy="2447364"/>
          </a:xfrm>
          <a:prstGeom prst="rect">
            <a:avLst/>
          </a:prstGeom>
          <a:solidFill>
            <a:schemeClr val="accent5">
              <a:lumMod val="40000"/>
              <a:lumOff val="6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439695D1-AD5C-4C87-8DDB-E5111FA61F02}"/>
              </a:ext>
            </a:extLst>
          </p:cNvPr>
          <p:cNvSpPr/>
          <p:nvPr/>
        </p:nvSpPr>
        <p:spPr>
          <a:xfrm>
            <a:off x="1783975" y="2591373"/>
            <a:ext cx="2572871" cy="2447364"/>
          </a:xfrm>
          <a:prstGeom prst="rect">
            <a:avLst/>
          </a:prstGeom>
          <a:solidFill>
            <a:schemeClr val="accent3">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itle 22">
            <a:extLst>
              <a:ext uri="{FF2B5EF4-FFF2-40B4-BE49-F238E27FC236}">
                <a16:creationId xmlns:a16="http://schemas.microsoft.com/office/drawing/2014/main" id="{5FB75C3E-5885-49DD-8190-BB1E8C511A7E}"/>
              </a:ext>
            </a:extLst>
          </p:cNvPr>
          <p:cNvSpPr>
            <a:spLocks noGrp="1"/>
          </p:cNvSpPr>
          <p:nvPr>
            <p:ph type="title"/>
          </p:nvPr>
        </p:nvSpPr>
        <p:spPr>
          <a:xfrm>
            <a:off x="838200" y="365125"/>
            <a:ext cx="10515600" cy="1325563"/>
          </a:xfrm>
        </p:spPr>
        <p:txBody>
          <a:bodyPr/>
          <a:lstStyle/>
          <a:p>
            <a:r>
              <a:rPr lang="en-ZA" dirty="0"/>
              <a:t>Who Can Use the program?</a:t>
            </a:r>
          </a:p>
        </p:txBody>
      </p:sp>
      <p:sp>
        <p:nvSpPr>
          <p:cNvPr id="31" name="Text Placeholder 30">
            <a:extLst>
              <a:ext uri="{FF2B5EF4-FFF2-40B4-BE49-F238E27FC236}">
                <a16:creationId xmlns:a16="http://schemas.microsoft.com/office/drawing/2014/main" id="{FB4B73B3-17D0-4AD4-A250-23C177FEC520}"/>
              </a:ext>
            </a:extLst>
          </p:cNvPr>
          <p:cNvSpPr>
            <a:spLocks noGrp="1"/>
          </p:cNvSpPr>
          <p:nvPr>
            <p:ph type="body" sz="quarter" idx="34"/>
          </p:nvPr>
        </p:nvSpPr>
        <p:spPr>
          <a:xfrm>
            <a:off x="1927410" y="3884153"/>
            <a:ext cx="2286000" cy="731520"/>
          </a:xfrm>
        </p:spPr>
        <p:txBody>
          <a:bodyPr/>
          <a:lstStyle/>
          <a:p>
            <a:r>
              <a:rPr lang="en-ZA" dirty="0"/>
              <a:t>Cities, Towns, and Counties</a:t>
            </a:r>
          </a:p>
        </p:txBody>
      </p:sp>
      <p:sp>
        <p:nvSpPr>
          <p:cNvPr id="24" name="Content Placeholder 23">
            <a:extLst>
              <a:ext uri="{FF2B5EF4-FFF2-40B4-BE49-F238E27FC236}">
                <a16:creationId xmlns:a16="http://schemas.microsoft.com/office/drawing/2014/main" id="{B5A11B9F-68B0-405D-8B6F-DDBC74E10DDA}"/>
              </a:ext>
            </a:extLst>
          </p:cNvPr>
          <p:cNvSpPr>
            <a:spLocks noGrp="1"/>
          </p:cNvSpPr>
          <p:nvPr>
            <p:ph type="body" sz="quarter" idx="36"/>
          </p:nvPr>
        </p:nvSpPr>
        <p:spPr>
          <a:xfrm>
            <a:off x="5168153" y="4099306"/>
            <a:ext cx="2286000" cy="731520"/>
          </a:xfrm>
        </p:spPr>
        <p:txBody>
          <a:bodyPr vert="horz" lIns="91440" tIns="45720" rIns="91440" bIns="45720" rtlCol="0" anchor="t">
            <a:noAutofit/>
          </a:bodyPr>
          <a:lstStyle/>
          <a:p>
            <a:r>
              <a:rPr lang="en-ZA" dirty="0"/>
              <a:t>K-12 &amp; Higher Ed</a:t>
            </a:r>
          </a:p>
        </p:txBody>
      </p:sp>
      <p:sp>
        <p:nvSpPr>
          <p:cNvPr id="58" name="Text Placeholder 57">
            <a:extLst>
              <a:ext uri="{FF2B5EF4-FFF2-40B4-BE49-F238E27FC236}">
                <a16:creationId xmlns:a16="http://schemas.microsoft.com/office/drawing/2014/main" id="{EC3B6141-A529-43FA-B6A2-0FFA5D9DF00C}"/>
              </a:ext>
            </a:extLst>
          </p:cNvPr>
          <p:cNvSpPr>
            <a:spLocks noGrp="1"/>
          </p:cNvSpPr>
          <p:nvPr>
            <p:ph type="body" sz="quarter" idx="37"/>
          </p:nvPr>
        </p:nvSpPr>
        <p:spPr>
          <a:xfrm>
            <a:off x="8292352" y="4099306"/>
            <a:ext cx="2286000" cy="731520"/>
          </a:xfrm>
        </p:spPr>
        <p:txBody>
          <a:bodyPr/>
          <a:lstStyle/>
          <a:p>
            <a:r>
              <a:rPr lang="en-ZA" dirty="0"/>
              <a:t>State Agencies</a:t>
            </a:r>
          </a:p>
          <a:p>
            <a:endParaRPr lang="en-US" dirty="0"/>
          </a:p>
        </p:txBody>
      </p:sp>
      <p:pic>
        <p:nvPicPr>
          <p:cNvPr id="4" name="Graphic 3" descr="Checkmark with solid fill">
            <a:extLst>
              <a:ext uri="{FF2B5EF4-FFF2-40B4-BE49-F238E27FC236}">
                <a16:creationId xmlns:a16="http://schemas.microsoft.com/office/drawing/2014/main" id="{25B85A24-98E7-4482-8C7C-A5043655809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667000" y="2900655"/>
            <a:ext cx="914400" cy="914400"/>
          </a:xfrm>
          <a:prstGeom prst="rect">
            <a:avLst/>
          </a:prstGeom>
        </p:spPr>
      </p:pic>
      <p:pic>
        <p:nvPicPr>
          <p:cNvPr id="30" name="Graphic 29" descr="Badge Cross with solid fill">
            <a:extLst>
              <a:ext uri="{FF2B5EF4-FFF2-40B4-BE49-F238E27FC236}">
                <a16:creationId xmlns:a16="http://schemas.microsoft.com/office/drawing/2014/main" id="{1EEEBA67-5F2E-46D2-BE27-A4694B6879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18094" y="3011056"/>
            <a:ext cx="914400" cy="914400"/>
          </a:xfrm>
          <a:prstGeom prst="rect">
            <a:avLst/>
          </a:prstGeom>
        </p:spPr>
      </p:pic>
      <p:pic>
        <p:nvPicPr>
          <p:cNvPr id="38" name="Graphic 37" descr="Badge Cross with solid fill">
            <a:extLst>
              <a:ext uri="{FF2B5EF4-FFF2-40B4-BE49-F238E27FC236}">
                <a16:creationId xmlns:a16="http://schemas.microsoft.com/office/drawing/2014/main" id="{57C2FC08-56F4-4C8F-955D-E77EE2E602E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978152" y="3011056"/>
            <a:ext cx="914400" cy="914400"/>
          </a:xfrm>
          <a:prstGeom prst="rect">
            <a:avLst/>
          </a:prstGeom>
        </p:spPr>
      </p:pic>
      <p:sp>
        <p:nvSpPr>
          <p:cNvPr id="2" name="Slide Number Placeholder 1">
            <a:extLst>
              <a:ext uri="{FF2B5EF4-FFF2-40B4-BE49-F238E27FC236}">
                <a16:creationId xmlns:a16="http://schemas.microsoft.com/office/drawing/2014/main" id="{6B0F9024-48B2-4244-8E99-469941ABD21E}"/>
              </a:ext>
            </a:extLst>
          </p:cNvPr>
          <p:cNvSpPr>
            <a:spLocks noGrp="1"/>
          </p:cNvSpPr>
          <p:nvPr>
            <p:ph type="sldNum" sz="quarter" idx="11"/>
          </p:nvPr>
        </p:nvSpPr>
        <p:spPr/>
        <p:txBody>
          <a:bodyPr/>
          <a:lstStyle/>
          <a:p>
            <a:fld id="{19B51A1E-902D-48AF-9020-955120F399B6}" type="slidenum">
              <a:rPr lang="en-ZA" smtClean="0"/>
              <a:pPr/>
              <a:t>17</a:t>
            </a:fld>
            <a:endParaRPr lang="en-ZA" dirty="0"/>
          </a:p>
        </p:txBody>
      </p:sp>
    </p:spTree>
    <p:extLst>
      <p:ext uri="{BB962C8B-B14F-4D97-AF65-F5344CB8AC3E}">
        <p14:creationId xmlns:p14="http://schemas.microsoft.com/office/powerpoint/2010/main" val="383130072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E13393-735D-4A07-995A-BCFD3A960BA1}"/>
              </a:ext>
            </a:extLst>
          </p:cNvPr>
          <p:cNvSpPr>
            <a:spLocks noGrp="1"/>
          </p:cNvSpPr>
          <p:nvPr>
            <p:ph type="title"/>
          </p:nvPr>
        </p:nvSpPr>
        <p:spPr/>
        <p:txBody>
          <a:bodyPr/>
          <a:lstStyle/>
          <a:p>
            <a:r>
              <a:rPr lang="en-US" dirty="0"/>
              <a:t>Contact info</a:t>
            </a:r>
          </a:p>
        </p:txBody>
      </p:sp>
      <p:sp>
        <p:nvSpPr>
          <p:cNvPr id="9" name="Text Placeholder 8">
            <a:extLst>
              <a:ext uri="{FF2B5EF4-FFF2-40B4-BE49-F238E27FC236}">
                <a16:creationId xmlns:a16="http://schemas.microsoft.com/office/drawing/2014/main" id="{50E4C487-B0EF-446B-BED7-3DF8C6C8FB99}"/>
              </a:ext>
            </a:extLst>
          </p:cNvPr>
          <p:cNvSpPr>
            <a:spLocks noGrp="1"/>
          </p:cNvSpPr>
          <p:nvPr>
            <p:ph type="body" sz="quarter" idx="18"/>
          </p:nvPr>
        </p:nvSpPr>
        <p:spPr>
          <a:xfrm>
            <a:off x="8230744" y="2170279"/>
            <a:ext cx="2283712" cy="3380522"/>
          </a:xfrm>
        </p:spPr>
        <p:txBody>
          <a:bodyPr/>
          <a:lstStyle/>
          <a:p>
            <a:endParaRPr lang="en-US" dirty="0"/>
          </a:p>
          <a:p>
            <a:r>
              <a:rPr lang="en-US" b="1" dirty="0"/>
              <a:t>Bryan Grayson</a:t>
            </a:r>
          </a:p>
          <a:p>
            <a:r>
              <a:rPr lang="en-US" dirty="0"/>
              <a:t>Gordian</a:t>
            </a:r>
          </a:p>
          <a:p>
            <a:endParaRPr lang="en-US" dirty="0"/>
          </a:p>
          <a:p>
            <a:r>
              <a:rPr lang="en-US" sz="1100" dirty="0"/>
              <a:t>864.498.3589</a:t>
            </a:r>
          </a:p>
          <a:p>
            <a:r>
              <a:rPr lang="en-US" sz="1050" dirty="0"/>
              <a:t>B.Grayson@gordian.com</a:t>
            </a:r>
          </a:p>
          <a:p>
            <a:endParaRPr lang="en-US" dirty="0"/>
          </a:p>
        </p:txBody>
      </p:sp>
      <p:sp>
        <p:nvSpPr>
          <p:cNvPr id="10" name="Text Placeholder 9">
            <a:extLst>
              <a:ext uri="{FF2B5EF4-FFF2-40B4-BE49-F238E27FC236}">
                <a16:creationId xmlns:a16="http://schemas.microsoft.com/office/drawing/2014/main" id="{6D71DDA3-3B2B-4C5C-A828-8640FFED234E}"/>
              </a:ext>
            </a:extLst>
          </p:cNvPr>
          <p:cNvSpPr>
            <a:spLocks noGrp="1"/>
          </p:cNvSpPr>
          <p:nvPr>
            <p:ph type="body" sz="quarter" idx="20"/>
          </p:nvPr>
        </p:nvSpPr>
        <p:spPr>
          <a:xfrm>
            <a:off x="5067872" y="2170278"/>
            <a:ext cx="2283712" cy="3380524"/>
          </a:xfrm>
        </p:spPr>
        <p:txBody>
          <a:bodyPr/>
          <a:lstStyle/>
          <a:p>
            <a:endParaRPr lang="en-US" dirty="0"/>
          </a:p>
          <a:p>
            <a:r>
              <a:rPr lang="en-US" b="1" dirty="0"/>
              <a:t>Joan Isaac</a:t>
            </a:r>
            <a:br>
              <a:rPr lang="en-US" dirty="0"/>
            </a:br>
            <a:r>
              <a:rPr lang="en-US" dirty="0"/>
              <a:t>Gordian</a:t>
            </a:r>
            <a:br>
              <a:rPr lang="en-US" dirty="0"/>
            </a:br>
            <a:br>
              <a:rPr lang="en-US" dirty="0"/>
            </a:br>
            <a:r>
              <a:rPr lang="en-US" sz="1100" dirty="0"/>
              <a:t>317.607.0305</a:t>
            </a:r>
            <a:br>
              <a:rPr lang="en-US" sz="1100" dirty="0"/>
            </a:br>
            <a:r>
              <a:rPr lang="en-US" sz="1100" dirty="0"/>
              <a:t>J.Isaac@gordian.com</a:t>
            </a:r>
          </a:p>
          <a:p>
            <a:endParaRPr lang="en-US" dirty="0"/>
          </a:p>
          <a:p>
            <a:endParaRPr lang="en-US" dirty="0"/>
          </a:p>
        </p:txBody>
      </p:sp>
      <p:sp>
        <p:nvSpPr>
          <p:cNvPr id="11" name="Text Placeholder 10">
            <a:extLst>
              <a:ext uri="{FF2B5EF4-FFF2-40B4-BE49-F238E27FC236}">
                <a16:creationId xmlns:a16="http://schemas.microsoft.com/office/drawing/2014/main" id="{8CAEACA7-719D-4D73-AD9F-2E99D5236263}"/>
              </a:ext>
            </a:extLst>
          </p:cNvPr>
          <p:cNvSpPr>
            <a:spLocks noGrp="1"/>
          </p:cNvSpPr>
          <p:nvPr>
            <p:ph type="body" sz="quarter" idx="21"/>
          </p:nvPr>
        </p:nvSpPr>
        <p:spPr>
          <a:xfrm>
            <a:off x="1905000" y="2170278"/>
            <a:ext cx="2283712" cy="3380523"/>
          </a:xfrm>
        </p:spPr>
        <p:txBody>
          <a:bodyPr/>
          <a:lstStyle/>
          <a:p>
            <a:endParaRPr lang="en-US" dirty="0"/>
          </a:p>
          <a:p>
            <a:endParaRPr lang="en-US" dirty="0"/>
          </a:p>
          <a:p>
            <a:endParaRPr lang="en-US" dirty="0"/>
          </a:p>
          <a:p>
            <a:br>
              <a:rPr lang="en-US" sz="1100" dirty="0"/>
            </a:br>
            <a:r>
              <a:rPr lang="en-US" sz="1100" dirty="0"/>
              <a:t>757.385.4434</a:t>
            </a:r>
            <a:br>
              <a:rPr lang="en-US" sz="1100" dirty="0"/>
            </a:br>
            <a:r>
              <a:rPr lang="en-US" sz="1100" dirty="0"/>
              <a:t>jtigert@vbgov.com</a:t>
            </a:r>
          </a:p>
        </p:txBody>
      </p:sp>
      <p:pic>
        <p:nvPicPr>
          <p:cNvPr id="12" name="Picture 11" descr="A picture containing tree, person, sky, outdoor&#10;&#10;Description automatically generated">
            <a:extLst>
              <a:ext uri="{FF2B5EF4-FFF2-40B4-BE49-F238E27FC236}">
                <a16:creationId xmlns:a16="http://schemas.microsoft.com/office/drawing/2014/main" id="{B4CF6470-1364-40E0-A740-047CE8FB003D}"/>
              </a:ext>
            </a:extLst>
          </p:cNvPr>
          <p:cNvPicPr>
            <a:picLocks noChangeAspect="1"/>
          </p:cNvPicPr>
          <p:nvPr/>
        </p:nvPicPr>
        <p:blipFill>
          <a:blip r:embed="rId2"/>
          <a:stretch>
            <a:fillRect/>
          </a:stretch>
        </p:blipFill>
        <p:spPr>
          <a:xfrm>
            <a:off x="2192153" y="2278856"/>
            <a:ext cx="1709406" cy="1709406"/>
          </a:xfrm>
          <a:prstGeom prst="rect">
            <a:avLst/>
          </a:prstGeom>
          <a:ln w="12700">
            <a:solidFill>
              <a:schemeClr val="tx1"/>
            </a:solidFill>
          </a:ln>
        </p:spPr>
      </p:pic>
      <p:pic>
        <p:nvPicPr>
          <p:cNvPr id="13" name="Picture Placeholder 4" descr="A picture containing person, wall, indoor&#10;&#10;Description automatically generated">
            <a:extLst>
              <a:ext uri="{FF2B5EF4-FFF2-40B4-BE49-F238E27FC236}">
                <a16:creationId xmlns:a16="http://schemas.microsoft.com/office/drawing/2014/main" id="{81B10B07-7A8F-493F-9A61-C3461811654C}"/>
              </a:ext>
            </a:extLst>
          </p:cNvPr>
          <p:cNvPicPr>
            <a:picLocks noGrp="1" noChangeAspect="1"/>
          </p:cNvPicPr>
          <p:nvPr>
            <p:ph type="pic" sz="quarter" idx="18"/>
          </p:nvPr>
        </p:nvPicPr>
        <p:blipFill>
          <a:blip r:embed="rId3"/>
          <a:srcRect t="15546" b="15546"/>
          <a:stretch>
            <a:fillRect/>
          </a:stretch>
        </p:blipFill>
        <p:spPr>
          <a:xfrm>
            <a:off x="5295328" y="2276583"/>
            <a:ext cx="1828800" cy="1682496"/>
          </a:xfrm>
        </p:spPr>
      </p:pic>
      <p:pic>
        <p:nvPicPr>
          <p:cNvPr id="14" name="Picture Placeholder 5" descr="A person in a suit and tie&#10;&#10;Description automatically generated with medium confidence">
            <a:extLst>
              <a:ext uri="{FF2B5EF4-FFF2-40B4-BE49-F238E27FC236}">
                <a16:creationId xmlns:a16="http://schemas.microsoft.com/office/drawing/2014/main" id="{6C09983E-3A5A-4DBA-866B-BE34856E485D}"/>
              </a:ext>
            </a:extLst>
          </p:cNvPr>
          <p:cNvPicPr>
            <a:picLocks noGrp="1" noChangeAspect="1"/>
          </p:cNvPicPr>
          <p:nvPr>
            <p:ph type="pic" sz="quarter" idx="21"/>
          </p:nvPr>
        </p:nvPicPr>
        <p:blipFill>
          <a:blip r:embed="rId4"/>
          <a:srcRect l="1094" r="1094"/>
          <a:stretch>
            <a:fillRect/>
          </a:stretch>
        </p:blipFill>
        <p:spPr>
          <a:xfrm>
            <a:off x="8458200" y="2292311"/>
            <a:ext cx="1828800" cy="1682496"/>
          </a:xfrm>
        </p:spPr>
      </p:pic>
      <p:pic>
        <p:nvPicPr>
          <p:cNvPr id="15" name="Picture Placeholder 4" descr="A picture containing person, wall, indoor&#10;&#10;Description automatically generated">
            <a:extLst>
              <a:ext uri="{FF2B5EF4-FFF2-40B4-BE49-F238E27FC236}">
                <a16:creationId xmlns:a16="http://schemas.microsoft.com/office/drawing/2014/main" id="{912AB5B4-9860-41CC-9890-AF82F2FE4046}"/>
              </a:ext>
            </a:extLst>
          </p:cNvPr>
          <p:cNvPicPr>
            <a:picLocks noChangeAspect="1"/>
          </p:cNvPicPr>
          <p:nvPr/>
        </p:nvPicPr>
        <p:blipFill>
          <a:blip r:embed="rId3"/>
          <a:srcRect t="15546" b="15546"/>
          <a:stretch>
            <a:fillRect/>
          </a:stretch>
        </p:blipFill>
        <p:spPr>
          <a:xfrm>
            <a:off x="5295328" y="2284443"/>
            <a:ext cx="1828800" cy="1682496"/>
          </a:xfrm>
          <a:prstGeom prst="rect">
            <a:avLst/>
          </a:prstGeom>
          <a:ln w="22225">
            <a:solidFill>
              <a:schemeClr val="tx1"/>
            </a:solidFill>
          </a:ln>
        </p:spPr>
      </p:pic>
      <p:sp>
        <p:nvSpPr>
          <p:cNvPr id="19" name="TextBox 18">
            <a:extLst>
              <a:ext uri="{FF2B5EF4-FFF2-40B4-BE49-F238E27FC236}">
                <a16:creationId xmlns:a16="http://schemas.microsoft.com/office/drawing/2014/main" id="{E57B0E7A-9C65-4021-9C40-57C04EEAAD34}"/>
              </a:ext>
            </a:extLst>
          </p:cNvPr>
          <p:cNvSpPr txBox="1"/>
          <p:nvPr/>
        </p:nvSpPr>
        <p:spPr>
          <a:xfrm>
            <a:off x="2192153" y="3984332"/>
            <a:ext cx="1709405" cy="523220"/>
          </a:xfrm>
          <a:prstGeom prst="rect">
            <a:avLst/>
          </a:prstGeom>
          <a:noFill/>
        </p:spPr>
        <p:txBody>
          <a:bodyPr wrap="square" rtlCol="0">
            <a:spAutoFit/>
          </a:bodyPr>
          <a:lstStyle/>
          <a:p>
            <a:pPr algn="ctr"/>
            <a:r>
              <a:rPr lang="en-US" sz="1400" b="1" dirty="0"/>
              <a:t>John D. Tigert</a:t>
            </a:r>
            <a:br>
              <a:rPr lang="en-US" sz="1400" dirty="0"/>
            </a:br>
            <a:r>
              <a:rPr lang="en-US" sz="1400" dirty="0"/>
              <a:t>Contracting Agent</a:t>
            </a:r>
          </a:p>
        </p:txBody>
      </p:sp>
      <p:sp>
        <p:nvSpPr>
          <p:cNvPr id="20" name="Slide Number Placeholder 19">
            <a:extLst>
              <a:ext uri="{FF2B5EF4-FFF2-40B4-BE49-F238E27FC236}">
                <a16:creationId xmlns:a16="http://schemas.microsoft.com/office/drawing/2014/main" id="{321C22B1-0544-470E-9EAD-DA107C9B48AA}"/>
              </a:ext>
            </a:extLst>
          </p:cNvPr>
          <p:cNvSpPr>
            <a:spLocks noGrp="1"/>
          </p:cNvSpPr>
          <p:nvPr>
            <p:ph type="sldNum" sz="quarter" idx="12"/>
          </p:nvPr>
        </p:nvSpPr>
        <p:spPr/>
        <p:txBody>
          <a:bodyPr/>
          <a:lstStyle/>
          <a:p>
            <a:fld id="{B5CEABB6-07DC-46E8-9B57-56EC44A396E5}" type="slidenum">
              <a:rPr lang="en-US" smtClean="0"/>
              <a:t>18</a:t>
            </a:fld>
            <a:endParaRPr lang="en-US" dirty="0"/>
          </a:p>
        </p:txBody>
      </p:sp>
    </p:spTree>
    <p:extLst>
      <p:ext uri="{BB962C8B-B14F-4D97-AF65-F5344CB8AC3E}">
        <p14:creationId xmlns:p14="http://schemas.microsoft.com/office/powerpoint/2010/main" val="174434397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a:lstStyle/>
          <a:p>
            <a:r>
              <a:rPr lang="en-US" dirty="0"/>
              <a:t>THANK YOU</a:t>
            </a:r>
          </a:p>
        </p:txBody>
      </p:sp>
      <p:sp>
        <p:nvSpPr>
          <p:cNvPr id="2" name="Slide Number Placeholder 1">
            <a:extLst>
              <a:ext uri="{FF2B5EF4-FFF2-40B4-BE49-F238E27FC236}">
                <a16:creationId xmlns:a16="http://schemas.microsoft.com/office/drawing/2014/main" id="{A6D71831-6A64-4AED-86D9-6D11DE70A2F6}"/>
              </a:ext>
            </a:extLst>
          </p:cNvPr>
          <p:cNvSpPr>
            <a:spLocks noGrp="1"/>
          </p:cNvSpPr>
          <p:nvPr>
            <p:ph type="sldNum" sz="quarter" idx="12"/>
          </p:nvPr>
        </p:nvSpPr>
        <p:spPr/>
        <p:txBody>
          <a:bodyPr/>
          <a:lstStyle/>
          <a:p>
            <a:fld id="{B5CEABB6-07DC-46E8-9B57-56EC44A396E5}" type="slidenum">
              <a:rPr lang="en-US" smtClean="0"/>
              <a:t>19</a:t>
            </a:fld>
            <a:endParaRPr lang="en-US" dirty="0"/>
          </a:p>
        </p:txBody>
      </p:sp>
    </p:spTree>
    <p:extLst>
      <p:ext uri="{BB962C8B-B14F-4D97-AF65-F5344CB8AC3E}">
        <p14:creationId xmlns:p14="http://schemas.microsoft.com/office/powerpoint/2010/main" val="213567368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E99CE9-9C2A-4C73-9B8A-45A30D37F248}"/>
              </a:ext>
            </a:extLst>
          </p:cNvPr>
          <p:cNvSpPr>
            <a:spLocks noGrp="1"/>
          </p:cNvSpPr>
          <p:nvPr>
            <p:ph type="title"/>
          </p:nvPr>
        </p:nvSpPr>
        <p:spPr>
          <a:xfrm>
            <a:off x="838200" y="684546"/>
            <a:ext cx="10515600" cy="1325563"/>
          </a:xfrm>
        </p:spPr>
        <p:txBody>
          <a:bodyPr/>
          <a:lstStyle/>
          <a:p>
            <a:r>
              <a:rPr lang="en-US" dirty="0"/>
              <a:t>presenters</a:t>
            </a:r>
          </a:p>
        </p:txBody>
      </p:sp>
      <p:pic>
        <p:nvPicPr>
          <p:cNvPr id="13" name="Content Placeholder 12" descr="A picture containing tree, person, sky, outdoor&#10;&#10;Description automatically generated">
            <a:extLst>
              <a:ext uri="{FF2B5EF4-FFF2-40B4-BE49-F238E27FC236}">
                <a16:creationId xmlns:a16="http://schemas.microsoft.com/office/drawing/2014/main" id="{BD7E2539-2DE6-4014-81E7-5C797AC52773}"/>
              </a:ext>
            </a:extLst>
          </p:cNvPr>
          <p:cNvPicPr>
            <a:picLocks noGrp="1" noChangeAspect="1"/>
          </p:cNvPicPr>
          <p:nvPr>
            <p:ph sz="quarter" idx="13"/>
          </p:nvPr>
        </p:nvPicPr>
        <p:blipFill>
          <a:blip r:embed="rId2"/>
          <a:stretch>
            <a:fillRect/>
          </a:stretch>
        </p:blipFill>
        <p:spPr>
          <a:xfrm>
            <a:off x="3664744" y="2457450"/>
            <a:ext cx="1316038" cy="1316038"/>
          </a:xfrm>
        </p:spPr>
      </p:pic>
      <p:sp>
        <p:nvSpPr>
          <p:cNvPr id="10" name="Text Placeholder 9">
            <a:extLst>
              <a:ext uri="{FF2B5EF4-FFF2-40B4-BE49-F238E27FC236}">
                <a16:creationId xmlns:a16="http://schemas.microsoft.com/office/drawing/2014/main" id="{C3636E10-8144-4DEC-9A78-E4D5544F29F7}"/>
              </a:ext>
            </a:extLst>
          </p:cNvPr>
          <p:cNvSpPr>
            <a:spLocks noGrp="1"/>
          </p:cNvSpPr>
          <p:nvPr>
            <p:ph type="body" sz="quarter" idx="20"/>
          </p:nvPr>
        </p:nvSpPr>
        <p:spPr>
          <a:xfrm>
            <a:off x="7198634" y="2187908"/>
            <a:ext cx="2283712" cy="3088942"/>
          </a:xfrm>
        </p:spPr>
        <p:txBody>
          <a:bodyPr/>
          <a:lstStyle/>
          <a:p>
            <a:r>
              <a:rPr lang="en-US" b="1" dirty="0"/>
              <a:t>Joan Isaac</a:t>
            </a:r>
          </a:p>
          <a:p>
            <a:endParaRPr lang="en-US" dirty="0"/>
          </a:p>
          <a:p>
            <a:br>
              <a:rPr lang="en-US" sz="1200" dirty="0"/>
            </a:br>
            <a:r>
              <a:rPr lang="en-US" sz="1200" dirty="0"/>
              <a:t>Enterprise Account Executive</a:t>
            </a:r>
          </a:p>
          <a:p>
            <a:r>
              <a:rPr lang="en-US" sz="1200" dirty="0"/>
              <a:t>Gordian</a:t>
            </a:r>
          </a:p>
        </p:txBody>
      </p:sp>
      <p:sp>
        <p:nvSpPr>
          <p:cNvPr id="11" name="Text Placeholder 10">
            <a:extLst>
              <a:ext uri="{FF2B5EF4-FFF2-40B4-BE49-F238E27FC236}">
                <a16:creationId xmlns:a16="http://schemas.microsoft.com/office/drawing/2014/main" id="{CA6F49EB-5E4E-461F-91CA-90EA179770A9}"/>
              </a:ext>
            </a:extLst>
          </p:cNvPr>
          <p:cNvSpPr>
            <a:spLocks noGrp="1"/>
          </p:cNvSpPr>
          <p:nvPr>
            <p:ph type="body" sz="quarter" idx="21"/>
          </p:nvPr>
        </p:nvSpPr>
        <p:spPr>
          <a:xfrm>
            <a:off x="3181350" y="2187908"/>
            <a:ext cx="2283712" cy="3088942"/>
          </a:xfrm>
        </p:spPr>
        <p:txBody>
          <a:bodyPr/>
          <a:lstStyle/>
          <a:p>
            <a:r>
              <a:rPr lang="en-US" b="1" dirty="0"/>
              <a:t>John D. Tigert</a:t>
            </a:r>
            <a:r>
              <a:rPr lang="en-US" dirty="0"/>
              <a:t> MPA, CPPB</a:t>
            </a:r>
          </a:p>
          <a:p>
            <a:endParaRPr lang="en-US" dirty="0"/>
          </a:p>
          <a:p>
            <a:r>
              <a:rPr lang="en-US" sz="1200" dirty="0"/>
              <a:t>Contracting Agent (Construction)</a:t>
            </a:r>
          </a:p>
          <a:p>
            <a:r>
              <a:rPr lang="en-US" sz="1200" dirty="0"/>
              <a:t>City of Virginia Beach</a:t>
            </a:r>
          </a:p>
        </p:txBody>
      </p:sp>
      <p:pic>
        <p:nvPicPr>
          <p:cNvPr id="15" name="Picture 14">
            <a:extLst>
              <a:ext uri="{FF2B5EF4-FFF2-40B4-BE49-F238E27FC236}">
                <a16:creationId xmlns:a16="http://schemas.microsoft.com/office/drawing/2014/main" id="{FDFEFA20-7FBC-4967-A35D-FE8B6054AC92}"/>
              </a:ext>
            </a:extLst>
          </p:cNvPr>
          <p:cNvPicPr>
            <a:picLocks noChangeAspect="1"/>
          </p:cNvPicPr>
          <p:nvPr/>
        </p:nvPicPr>
        <p:blipFill>
          <a:blip r:embed="rId3"/>
          <a:stretch>
            <a:fillRect/>
          </a:stretch>
        </p:blipFill>
        <p:spPr>
          <a:xfrm>
            <a:off x="7623037" y="2456752"/>
            <a:ext cx="1434905" cy="1316736"/>
          </a:xfrm>
          <a:prstGeom prst="rect">
            <a:avLst/>
          </a:prstGeom>
        </p:spPr>
      </p:pic>
      <p:sp>
        <p:nvSpPr>
          <p:cNvPr id="16" name="Slide Number Placeholder 15">
            <a:extLst>
              <a:ext uri="{FF2B5EF4-FFF2-40B4-BE49-F238E27FC236}">
                <a16:creationId xmlns:a16="http://schemas.microsoft.com/office/drawing/2014/main" id="{3D196738-1836-4FEA-8EFA-19F5FE586777}"/>
              </a:ext>
            </a:extLst>
          </p:cNvPr>
          <p:cNvSpPr>
            <a:spLocks noGrp="1"/>
          </p:cNvSpPr>
          <p:nvPr>
            <p:ph type="sldNum" sz="quarter" idx="12"/>
          </p:nvPr>
        </p:nvSpPr>
        <p:spPr/>
        <p:txBody>
          <a:bodyPr/>
          <a:lstStyle/>
          <a:p>
            <a:fld id="{B5CEABB6-07DC-46E8-9B57-56EC44A396E5}" type="slidenum">
              <a:rPr lang="en-US" smtClean="0"/>
              <a:t>2</a:t>
            </a:fld>
            <a:endParaRPr lang="en-US" dirty="0"/>
          </a:p>
        </p:txBody>
      </p:sp>
    </p:spTree>
    <p:extLst>
      <p:ext uri="{BB962C8B-B14F-4D97-AF65-F5344CB8AC3E}">
        <p14:creationId xmlns:p14="http://schemas.microsoft.com/office/powerpoint/2010/main" val="170203332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669524" y="679142"/>
            <a:ext cx="4114800" cy="1325563"/>
          </a:xfrm>
        </p:spPr>
        <p:txBody>
          <a:bodyPr>
            <a:normAutofit/>
          </a:bodyPr>
          <a:lstStyle/>
          <a:p>
            <a:r>
              <a:rPr lang="en-ZA" dirty="0"/>
              <a:t>Introduction</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199" y="1928585"/>
            <a:ext cx="4736978" cy="3362506"/>
          </a:xfrm>
        </p:spPr>
        <p:txBody>
          <a:bodyPr vert="horz" lIns="91440" tIns="45720" rIns="91440" bIns="45720" rtlCol="0" anchor="t">
            <a:normAutofit fontScale="62500" lnSpcReduction="20000"/>
          </a:bodyPr>
          <a:lstStyle/>
          <a:p>
            <a:pPr>
              <a:lnSpc>
                <a:spcPct val="150000"/>
              </a:lnSpc>
            </a:pPr>
            <a:r>
              <a:rPr lang="en-US" sz="3600" dirty="0">
                <a:latin typeface="Avenir Next LT Pro Demi" panose="020B0604020202020204" pitchFamily="34" charset="0"/>
              </a:rPr>
              <a:t>In 2021, Dorchester County, South Carolina went through a process to establish a statewide Job Order Contracting Program, which was formally established on January 1, 2022. </a:t>
            </a:r>
          </a:p>
          <a:p>
            <a:pPr>
              <a:lnSpc>
                <a:spcPct val="150000"/>
              </a:lnSpc>
            </a:pPr>
            <a:endParaRPr lang="en-US" sz="3600" dirty="0">
              <a:latin typeface="Avenir Next LT Pro Demi" panose="020B0604020202020204" pitchFamily="34" charset="0"/>
            </a:endParaRPr>
          </a:p>
          <a:p>
            <a:endParaRPr lang="en-US" dirty="0"/>
          </a:p>
        </p:txBody>
      </p:sp>
      <p:sp>
        <p:nvSpPr>
          <p:cNvPr id="4" name="Slide Number Placeholder 3">
            <a:extLst>
              <a:ext uri="{FF2B5EF4-FFF2-40B4-BE49-F238E27FC236}">
                <a16:creationId xmlns:a16="http://schemas.microsoft.com/office/drawing/2014/main" id="{1D952502-6789-43D9-8F09-52CC9474D858}"/>
              </a:ext>
            </a:extLst>
          </p:cNvPr>
          <p:cNvSpPr>
            <a:spLocks noGrp="1"/>
          </p:cNvSpPr>
          <p:nvPr>
            <p:ph type="sldNum" sz="quarter" idx="12"/>
          </p:nvPr>
        </p:nvSpPr>
        <p:spPr/>
        <p:txBody>
          <a:bodyPr/>
          <a:lstStyle/>
          <a:p>
            <a:fld id="{B5CEABB6-07DC-46E8-9B57-56EC44A396E5}" type="slidenum">
              <a:rPr lang="en-US" smtClean="0"/>
              <a:t>3</a:t>
            </a:fld>
            <a:endParaRPr lang="en-US" dirty="0"/>
          </a:p>
        </p:txBody>
      </p:sp>
    </p:spTree>
    <p:extLst>
      <p:ext uri="{BB962C8B-B14F-4D97-AF65-F5344CB8AC3E}">
        <p14:creationId xmlns:p14="http://schemas.microsoft.com/office/powerpoint/2010/main" val="62099131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365125"/>
            <a:ext cx="10515600" cy="1325563"/>
          </a:xfrm>
        </p:spPr>
        <p:txBody>
          <a:bodyPr>
            <a:normAutofit/>
          </a:bodyPr>
          <a:lstStyle/>
          <a:p>
            <a:r>
              <a:rPr lang="en-US" dirty="0"/>
              <a:t>CHALLENGES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692431"/>
            <a:ext cx="4098772" cy="365760"/>
          </a:xfrm>
        </p:spPr>
        <p:txBody>
          <a:bodyPr>
            <a:noAutofit/>
          </a:bodyPr>
          <a:lstStyle/>
          <a:p>
            <a:r>
              <a:rPr lang="en-US" dirty="0"/>
              <a:t>Facilities Maintenance…</a:t>
            </a:r>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101501"/>
            <a:ext cx="3657600" cy="1188720"/>
          </a:xfrm>
        </p:spPr>
        <p:txBody>
          <a:bodyPr vert="horz" lIns="91440" tIns="45720" rIns="91440" bIns="45720" rtlCol="0" anchor="t">
            <a:normAutofit/>
          </a:bodyPr>
          <a:lstStyle/>
          <a:p>
            <a:r>
              <a:rPr lang="en-US" dirty="0"/>
              <a:t>Thorough specifications were a challenge due to having no engineering staff to draw plans or develop comprehensive scopes of work.</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849264" y="3418669"/>
            <a:ext cx="3657600" cy="365760"/>
          </a:xfrm>
        </p:spPr>
        <p:txBody>
          <a:bodyPr>
            <a:noAutofit/>
          </a:bodyPr>
          <a:lstStyle/>
          <a:p>
            <a:r>
              <a:rPr lang="en-US" dirty="0"/>
              <a:t>Timeliness…</a:t>
            </a:r>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849264" y="3827739"/>
            <a:ext cx="3657600" cy="1188720"/>
          </a:xfrm>
        </p:spPr>
        <p:txBody>
          <a:bodyPr>
            <a:normAutofit/>
          </a:bodyPr>
          <a:lstStyle/>
          <a:p>
            <a:r>
              <a:rPr lang="en-US" dirty="0"/>
              <a:t>For urgent projects, the formal bidding process presented a challenge, compounded by the issues with specifications. </a:t>
            </a:r>
          </a:p>
        </p:txBody>
      </p:sp>
      <p:sp>
        <p:nvSpPr>
          <p:cNvPr id="19" name="Text Placeholder 18">
            <a:extLst>
              <a:ext uri="{FF2B5EF4-FFF2-40B4-BE49-F238E27FC236}">
                <a16:creationId xmlns:a16="http://schemas.microsoft.com/office/drawing/2014/main" id="{4B8BE8D6-18EB-4262-B841-22EEAC0B54F3}"/>
              </a:ext>
            </a:extLst>
          </p:cNvPr>
          <p:cNvSpPr>
            <a:spLocks noGrp="1"/>
          </p:cNvSpPr>
          <p:nvPr>
            <p:ph type="body" sz="quarter" idx="18"/>
          </p:nvPr>
        </p:nvSpPr>
        <p:spPr>
          <a:xfrm>
            <a:off x="4940020" y="1688419"/>
            <a:ext cx="3657600" cy="365760"/>
          </a:xfrm>
        </p:spPr>
        <p:txBody>
          <a:bodyPr>
            <a:noAutofit/>
          </a:bodyPr>
          <a:lstStyle/>
          <a:p>
            <a:r>
              <a:rPr lang="en-US" dirty="0"/>
              <a:t>Budget…</a:t>
            </a:r>
          </a:p>
        </p:txBody>
      </p:sp>
      <p:sp>
        <p:nvSpPr>
          <p:cNvPr id="18" name="Text Placeholder 17">
            <a:extLst>
              <a:ext uri="{FF2B5EF4-FFF2-40B4-BE49-F238E27FC236}">
                <a16:creationId xmlns:a16="http://schemas.microsoft.com/office/drawing/2014/main" id="{C9A7EEBF-BEE2-4555-B5EC-E6F42DCABC49}"/>
              </a:ext>
            </a:extLst>
          </p:cNvPr>
          <p:cNvSpPr>
            <a:spLocks noGrp="1"/>
          </p:cNvSpPr>
          <p:nvPr>
            <p:ph type="body" sz="quarter" idx="17"/>
          </p:nvPr>
        </p:nvSpPr>
        <p:spPr>
          <a:xfrm>
            <a:off x="4940020" y="2097489"/>
            <a:ext cx="3657600" cy="1188720"/>
          </a:xfrm>
        </p:spPr>
        <p:txBody>
          <a:bodyPr/>
          <a:lstStyle/>
          <a:p>
            <a:r>
              <a:rPr lang="en-US" dirty="0"/>
              <a:t>Change orders were common and bidding each project resulted in unreliable and undesirable budgeting outcomes.</a:t>
            </a:r>
          </a:p>
        </p:txBody>
      </p:sp>
      <p:sp>
        <p:nvSpPr>
          <p:cNvPr id="21" name="Text Placeholder 20">
            <a:extLst>
              <a:ext uri="{FF2B5EF4-FFF2-40B4-BE49-F238E27FC236}">
                <a16:creationId xmlns:a16="http://schemas.microsoft.com/office/drawing/2014/main" id="{09DC85FC-A5F4-4451-8D72-37B64A3F5EA0}"/>
              </a:ext>
            </a:extLst>
          </p:cNvPr>
          <p:cNvSpPr>
            <a:spLocks noGrp="1"/>
          </p:cNvSpPr>
          <p:nvPr>
            <p:ph type="body" sz="quarter" idx="20"/>
          </p:nvPr>
        </p:nvSpPr>
        <p:spPr>
          <a:xfrm>
            <a:off x="4948036" y="3414657"/>
            <a:ext cx="3657600" cy="365760"/>
          </a:xfrm>
        </p:spPr>
        <p:txBody>
          <a:bodyPr>
            <a:noAutofit/>
          </a:bodyPr>
          <a:lstStyle/>
          <a:p>
            <a:r>
              <a:rPr lang="en-US" dirty="0"/>
              <a:t>Limited Bandwidth…</a:t>
            </a:r>
          </a:p>
        </p:txBody>
      </p:sp>
      <p:sp>
        <p:nvSpPr>
          <p:cNvPr id="82" name="Text Placeholder 81">
            <a:extLst>
              <a:ext uri="{FF2B5EF4-FFF2-40B4-BE49-F238E27FC236}">
                <a16:creationId xmlns:a16="http://schemas.microsoft.com/office/drawing/2014/main" id="{D9EC4812-61EE-48AF-8719-45C60242611A}"/>
              </a:ext>
            </a:extLst>
          </p:cNvPr>
          <p:cNvSpPr>
            <a:spLocks noGrp="1"/>
          </p:cNvSpPr>
          <p:nvPr>
            <p:ph type="body" sz="quarter" idx="19"/>
          </p:nvPr>
        </p:nvSpPr>
        <p:spPr>
          <a:xfrm>
            <a:off x="4948036" y="3823727"/>
            <a:ext cx="3657600" cy="1188720"/>
          </a:xfrm>
        </p:spPr>
        <p:txBody>
          <a:bodyPr/>
          <a:lstStyle/>
          <a:p>
            <a:r>
              <a:rPr lang="en-US" dirty="0"/>
              <a:t>Our hard-working facilities maintenance crew could not complete all projects in-house.</a:t>
            </a:r>
          </a:p>
        </p:txBody>
      </p:sp>
      <p:sp>
        <p:nvSpPr>
          <p:cNvPr id="5" name="Slide Number Placeholder 4">
            <a:extLst>
              <a:ext uri="{FF2B5EF4-FFF2-40B4-BE49-F238E27FC236}">
                <a16:creationId xmlns:a16="http://schemas.microsoft.com/office/drawing/2014/main" id="{EC06AAA3-42BC-491A-985A-04160A08C432}"/>
              </a:ext>
            </a:extLst>
          </p:cNvPr>
          <p:cNvSpPr>
            <a:spLocks noGrp="1"/>
          </p:cNvSpPr>
          <p:nvPr>
            <p:ph type="sldNum" sz="quarter" idx="12"/>
          </p:nvPr>
        </p:nvSpPr>
        <p:spPr/>
        <p:txBody>
          <a:bodyPr/>
          <a:lstStyle/>
          <a:p>
            <a:fld id="{B5CEABB6-07DC-46E8-9B57-56EC44A396E5}" type="slidenum">
              <a:rPr lang="en-US" smtClean="0"/>
              <a:t>4</a:t>
            </a:fld>
            <a:endParaRPr lang="en-US" dirty="0"/>
          </a:p>
        </p:txBody>
      </p:sp>
    </p:spTree>
    <p:extLst>
      <p:ext uri="{BB962C8B-B14F-4D97-AF65-F5344CB8AC3E}">
        <p14:creationId xmlns:p14="http://schemas.microsoft.com/office/powerpoint/2010/main" val="353256596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t="18691"/>
          <a:stretch/>
        </p:blipFill>
        <p:spPr>
          <a:xfrm flipH="1">
            <a:off x="0" y="0"/>
            <a:ext cx="12192000" cy="6858000"/>
          </a:xfrm>
          <a:prstGeom prst="rect">
            <a:avLst/>
          </a:prstGeom>
        </p:spPr>
      </p:pic>
      <p:sp>
        <p:nvSpPr>
          <p:cNvPr id="5" name="Rectangle 4"/>
          <p:cNvSpPr/>
          <p:nvPr/>
        </p:nvSpPr>
        <p:spPr>
          <a:xfrm>
            <a:off x="1" y="1342950"/>
            <a:ext cx="12192000" cy="3829125"/>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96076" y="1462836"/>
            <a:ext cx="12192000" cy="3828740"/>
          </a:xfrm>
          <a:prstGeom prst="rect">
            <a:avLst/>
          </a:prstGeom>
          <a:noFill/>
        </p:spPr>
        <p:txBody>
          <a:bodyPr wrap="square" rtlCol="0">
            <a:spAutoFit/>
          </a:bodyPr>
          <a:lstStyle/>
          <a:p>
            <a:pPr lvl="0">
              <a:lnSpc>
                <a:spcPct val="90000"/>
              </a:lnSpc>
              <a:spcBef>
                <a:spcPts val="1000"/>
              </a:spcBef>
            </a:pPr>
            <a:r>
              <a:rPr lang="en-US" sz="2800" dirty="0"/>
              <a:t>Gordian was founded on innovation. Our industry experts continue to refine our data and software to address real challenges and deliver solutions that bring speed, precision, and efficiency to every phase of the building lifecycle :</a:t>
            </a:r>
            <a:endParaRPr lang="en-US" sz="1000" dirty="0">
              <a:solidFill>
                <a:srgbClr val="333F48"/>
              </a:solidFill>
            </a:endParaRPr>
          </a:p>
          <a:p>
            <a:pPr marL="457200" lvl="0" indent="-457200">
              <a:lnSpc>
                <a:spcPct val="90000"/>
              </a:lnSpc>
              <a:spcBef>
                <a:spcPts val="1000"/>
              </a:spcBef>
              <a:buFont typeface="Arial" panose="020B0604020202020204" pitchFamily="34" charset="0"/>
              <a:buChar char="•"/>
            </a:pPr>
            <a:r>
              <a:rPr lang="en-US" sz="2600" dirty="0">
                <a:solidFill>
                  <a:srgbClr val="333F48"/>
                </a:solidFill>
              </a:rPr>
              <a:t>Pioneer of localized construction cost information with </a:t>
            </a:r>
            <a:r>
              <a:rPr lang="en-US" sz="2600" b="1" dirty="0" err="1">
                <a:solidFill>
                  <a:srgbClr val="333F48"/>
                </a:solidFill>
              </a:rPr>
              <a:t>RSMeans</a:t>
            </a:r>
            <a:r>
              <a:rPr lang="en-US" sz="2600" b="1" dirty="0">
                <a:solidFill>
                  <a:srgbClr val="333F48"/>
                </a:solidFill>
              </a:rPr>
              <a:t> data</a:t>
            </a:r>
          </a:p>
          <a:p>
            <a:pPr marL="457200" lvl="0" indent="-457200">
              <a:lnSpc>
                <a:spcPct val="90000"/>
              </a:lnSpc>
              <a:spcBef>
                <a:spcPts val="1000"/>
              </a:spcBef>
              <a:buFont typeface="Arial" panose="020B0604020202020204" pitchFamily="34" charset="0"/>
              <a:buChar char="•"/>
            </a:pPr>
            <a:r>
              <a:rPr lang="en-US" sz="2600" dirty="0">
                <a:solidFill>
                  <a:srgbClr val="333F48"/>
                </a:solidFill>
              </a:rPr>
              <a:t>Leader in facilities analysis and benchmarking from </a:t>
            </a:r>
            <a:r>
              <a:rPr lang="en-US" sz="2600" b="1" dirty="0">
                <a:solidFill>
                  <a:srgbClr val="333F48"/>
                </a:solidFill>
              </a:rPr>
              <a:t>VFA, Sightlines, and </a:t>
            </a:r>
            <a:r>
              <a:rPr lang="en-US" sz="2600" b="1" dirty="0" err="1">
                <a:solidFill>
                  <a:srgbClr val="333F48"/>
                </a:solidFill>
              </a:rPr>
              <a:t>Kykloud</a:t>
            </a:r>
            <a:endParaRPr lang="en-US" sz="2600" b="1" dirty="0">
              <a:solidFill>
                <a:srgbClr val="333F48"/>
              </a:solidFill>
            </a:endParaRPr>
          </a:p>
          <a:p>
            <a:pPr marL="457200" lvl="0" indent="-457200">
              <a:lnSpc>
                <a:spcPct val="90000"/>
              </a:lnSpc>
              <a:spcBef>
                <a:spcPts val="1000"/>
              </a:spcBef>
              <a:buFont typeface="Arial" panose="020B0604020202020204" pitchFamily="34" charset="0"/>
              <a:buChar char="•"/>
            </a:pPr>
            <a:r>
              <a:rPr lang="en-US" sz="2600" dirty="0">
                <a:solidFill>
                  <a:srgbClr val="333F48"/>
                </a:solidFill>
              </a:rPr>
              <a:t>Creator of the streamlined construction procurement method, </a:t>
            </a:r>
            <a:r>
              <a:rPr lang="en-US" sz="2600" b="1" dirty="0">
                <a:solidFill>
                  <a:srgbClr val="333F48"/>
                </a:solidFill>
              </a:rPr>
              <a:t>Job Order Contracting</a:t>
            </a:r>
          </a:p>
        </p:txBody>
      </p:sp>
      <p:sp>
        <p:nvSpPr>
          <p:cNvPr id="8" name="Title 1"/>
          <p:cNvSpPr txBox="1">
            <a:spLocks/>
          </p:cNvSpPr>
          <p:nvPr/>
        </p:nvSpPr>
        <p:spPr>
          <a:xfrm>
            <a:off x="736059" y="199950"/>
            <a:ext cx="10684610" cy="1143000"/>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5400" b="1" dirty="0">
                <a:solidFill>
                  <a:schemeClr val="accent1"/>
                </a:solidFill>
              </a:rPr>
              <a:t>Who We Are</a:t>
            </a:r>
          </a:p>
        </p:txBody>
      </p:sp>
      <p:pic>
        <p:nvPicPr>
          <p:cNvPr id="9" name="Picture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33522" y="6365518"/>
            <a:ext cx="2033267" cy="253481"/>
          </a:xfrm>
          <a:prstGeom prst="rect">
            <a:avLst/>
          </a:prstGeom>
        </p:spPr>
      </p:pic>
      <p:sp>
        <p:nvSpPr>
          <p:cNvPr id="2" name="Slide Number Placeholder 1">
            <a:extLst>
              <a:ext uri="{FF2B5EF4-FFF2-40B4-BE49-F238E27FC236}">
                <a16:creationId xmlns:a16="http://schemas.microsoft.com/office/drawing/2014/main" id="{4CF49B92-557F-4F31-865F-8029B997C444}"/>
              </a:ext>
            </a:extLst>
          </p:cNvPr>
          <p:cNvSpPr>
            <a:spLocks noGrp="1"/>
          </p:cNvSpPr>
          <p:nvPr>
            <p:ph type="sldNum" sz="quarter" idx="11"/>
          </p:nvPr>
        </p:nvSpPr>
        <p:spPr/>
        <p:txBody>
          <a:bodyPr/>
          <a:lstStyle/>
          <a:p>
            <a:fld id="{B6DC40F5-9695-F64F-A8B5-197A71F752B6}" type="slidenum">
              <a:rPr lang="en-US" smtClean="0"/>
              <a:pPr/>
              <a:t>5</a:t>
            </a:fld>
            <a:endParaRPr lang="en-US"/>
          </a:p>
        </p:txBody>
      </p:sp>
    </p:spTree>
    <p:extLst>
      <p:ext uri="{BB962C8B-B14F-4D97-AF65-F5344CB8AC3E}">
        <p14:creationId xmlns:p14="http://schemas.microsoft.com/office/powerpoint/2010/main" val="329371852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Construction Procurement Methods</a:t>
            </a:r>
          </a:p>
        </p:txBody>
      </p:sp>
      <p:grpSp>
        <p:nvGrpSpPr>
          <p:cNvPr id="3" name="Group 2"/>
          <p:cNvGrpSpPr/>
          <p:nvPr/>
        </p:nvGrpSpPr>
        <p:grpSpPr>
          <a:xfrm>
            <a:off x="1199141" y="1410699"/>
            <a:ext cx="9758446" cy="4484079"/>
            <a:chOff x="837205" y="1278092"/>
            <a:chExt cx="10583464" cy="4863181"/>
          </a:xfrm>
        </p:grpSpPr>
        <p:sp>
          <p:nvSpPr>
            <p:cNvPr id="20" name="Rectangle 19"/>
            <p:cNvSpPr/>
            <p:nvPr/>
          </p:nvSpPr>
          <p:spPr>
            <a:xfrm>
              <a:off x="837205" y="1278092"/>
              <a:ext cx="2466822" cy="34352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3542752" y="1290123"/>
              <a:ext cx="2466822" cy="34352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6248299" y="1295526"/>
              <a:ext cx="2466822" cy="34352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8953847" y="1290122"/>
              <a:ext cx="2466822" cy="34352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837205" y="3807075"/>
              <a:ext cx="2466822" cy="34352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3542752" y="3801673"/>
              <a:ext cx="2466822" cy="36096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6248299" y="3807075"/>
              <a:ext cx="2466822" cy="36096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953847" y="3801671"/>
              <a:ext cx="2466822" cy="360962"/>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837205" y="1611514"/>
              <a:ext cx="2466822" cy="19776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rPr>
                <a:t>In-House Staff</a:t>
              </a:r>
            </a:p>
          </p:txBody>
        </p:sp>
        <p:sp>
          <p:nvSpPr>
            <p:cNvPr id="29" name="Rectangle 28"/>
            <p:cNvSpPr/>
            <p:nvPr/>
          </p:nvSpPr>
          <p:spPr>
            <a:xfrm>
              <a:off x="3542752" y="1621620"/>
              <a:ext cx="2466822" cy="19776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rPr>
                <a:t>Term </a:t>
              </a:r>
              <a:br>
                <a:rPr lang="en-US" sz="2400" b="1">
                  <a:solidFill>
                    <a:schemeClr val="tx1"/>
                  </a:solidFill>
                </a:rPr>
              </a:br>
              <a:r>
                <a:rPr lang="en-US" sz="2400" b="1">
                  <a:solidFill>
                    <a:schemeClr val="tx1"/>
                  </a:solidFill>
                </a:rPr>
                <a:t>Agreements</a:t>
              </a:r>
            </a:p>
          </p:txBody>
        </p:sp>
        <p:sp>
          <p:nvSpPr>
            <p:cNvPr id="30" name="Rectangle 29"/>
            <p:cNvSpPr/>
            <p:nvPr/>
          </p:nvSpPr>
          <p:spPr>
            <a:xfrm>
              <a:off x="6248299" y="1621620"/>
              <a:ext cx="2466822" cy="19776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rPr>
                <a:t>Unit Price Contracts</a:t>
              </a:r>
            </a:p>
          </p:txBody>
        </p:sp>
        <p:sp>
          <p:nvSpPr>
            <p:cNvPr id="31" name="Rectangle 30"/>
            <p:cNvSpPr/>
            <p:nvPr/>
          </p:nvSpPr>
          <p:spPr>
            <a:xfrm>
              <a:off x="8953847" y="1621620"/>
              <a:ext cx="2466822" cy="19776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rPr>
                <a:t>Design-Bid-Build</a:t>
              </a:r>
            </a:p>
          </p:txBody>
        </p:sp>
        <p:sp>
          <p:nvSpPr>
            <p:cNvPr id="32" name="Rectangle 31"/>
            <p:cNvSpPr/>
            <p:nvPr/>
          </p:nvSpPr>
          <p:spPr>
            <a:xfrm>
              <a:off x="837205" y="4153561"/>
              <a:ext cx="2466822" cy="19776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rPr>
                <a:t>Time and Materials</a:t>
              </a:r>
            </a:p>
          </p:txBody>
        </p:sp>
        <p:sp>
          <p:nvSpPr>
            <p:cNvPr id="33" name="Rectangle 32"/>
            <p:cNvSpPr/>
            <p:nvPr/>
          </p:nvSpPr>
          <p:spPr>
            <a:xfrm>
              <a:off x="3542752" y="4163667"/>
              <a:ext cx="2466822" cy="19776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rPr>
                <a:t>CM at Risk</a:t>
              </a:r>
            </a:p>
          </p:txBody>
        </p:sp>
        <p:sp>
          <p:nvSpPr>
            <p:cNvPr id="34" name="Rectangle 33"/>
            <p:cNvSpPr/>
            <p:nvPr/>
          </p:nvSpPr>
          <p:spPr>
            <a:xfrm>
              <a:off x="6248299" y="4163667"/>
              <a:ext cx="2466822" cy="19776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rPr>
                <a:t>Design-Build</a:t>
              </a:r>
            </a:p>
          </p:txBody>
        </p:sp>
        <p:sp>
          <p:nvSpPr>
            <p:cNvPr id="35" name="Rectangle 34"/>
            <p:cNvSpPr/>
            <p:nvPr/>
          </p:nvSpPr>
          <p:spPr>
            <a:xfrm>
              <a:off x="8953847" y="4150603"/>
              <a:ext cx="2466822" cy="199067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bg1"/>
                  </a:solidFill>
                </a:rPr>
                <a:t>Job Order Contracting</a:t>
              </a:r>
            </a:p>
          </p:txBody>
        </p:sp>
      </p:grpSp>
      <p:sp>
        <p:nvSpPr>
          <p:cNvPr id="5" name="Slide Number Placeholder 4">
            <a:extLst>
              <a:ext uri="{FF2B5EF4-FFF2-40B4-BE49-F238E27FC236}">
                <a16:creationId xmlns:a16="http://schemas.microsoft.com/office/drawing/2014/main" id="{C82B144F-C3BC-420B-AB20-BDFE685C16BD}"/>
              </a:ext>
            </a:extLst>
          </p:cNvPr>
          <p:cNvSpPr>
            <a:spLocks noGrp="1"/>
          </p:cNvSpPr>
          <p:nvPr>
            <p:ph type="sldNum" sz="quarter" idx="11"/>
          </p:nvPr>
        </p:nvSpPr>
        <p:spPr/>
        <p:txBody>
          <a:bodyPr/>
          <a:lstStyle/>
          <a:p>
            <a:fld id="{B6DC40F5-9695-F64F-A8B5-197A71F752B6}" type="slidenum">
              <a:rPr lang="en-US" smtClean="0"/>
              <a:pPr/>
              <a:t>6</a:t>
            </a:fld>
            <a:endParaRPr lang="en-US"/>
          </a:p>
        </p:txBody>
      </p:sp>
    </p:spTree>
    <p:extLst>
      <p:ext uri="{BB962C8B-B14F-4D97-AF65-F5344CB8AC3E}">
        <p14:creationId xmlns:p14="http://schemas.microsoft.com/office/powerpoint/2010/main" val="363005969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76"/>
            <a:ext cx="12191017" cy="6857447"/>
          </a:xfrm>
          <a:prstGeom prst="rect">
            <a:avLst/>
          </a:prstGeom>
        </p:spPr>
      </p:pic>
      <p:sp>
        <p:nvSpPr>
          <p:cNvPr id="13" name="Rectangle 12"/>
          <p:cNvSpPr/>
          <p:nvPr/>
        </p:nvSpPr>
        <p:spPr>
          <a:xfrm>
            <a:off x="341380" y="1583221"/>
            <a:ext cx="3372596" cy="2062103"/>
          </a:xfrm>
          <a:prstGeom prst="rect">
            <a:avLst/>
          </a:prstGeom>
        </p:spPr>
        <p:txBody>
          <a:bodyPr wrap="square">
            <a:spAutoFit/>
          </a:bodyPr>
          <a:lstStyle/>
          <a:p>
            <a:r>
              <a:rPr lang="it-IT" altLang="en-US" sz="3200" b="1" dirty="0">
                <a:ln w="0"/>
                <a:solidFill>
                  <a:schemeClr val="bg1"/>
                </a:solidFill>
                <a:effectLst>
                  <a:outerShdw blurRad="38100" dist="25400" dir="5400000" algn="ctr" rotWithShape="0">
                    <a:srgbClr val="6E747A">
                      <a:alpha val="43000"/>
                    </a:srgbClr>
                  </a:outerShdw>
                </a:effectLst>
                <a:latin typeface="Calibri" charset="0"/>
                <a:ea typeface="Calibri" charset="0"/>
                <a:cs typeface="Calibri" charset="0"/>
              </a:rPr>
              <a:t>Indefinite delivery/indefinite quantity (IDIQ) contract</a:t>
            </a:r>
          </a:p>
        </p:txBody>
      </p:sp>
      <p:sp>
        <p:nvSpPr>
          <p:cNvPr id="14" name="Rectangle 13"/>
          <p:cNvSpPr/>
          <p:nvPr/>
        </p:nvSpPr>
        <p:spPr>
          <a:xfrm>
            <a:off x="4605867" y="1393712"/>
            <a:ext cx="2957689" cy="4524315"/>
          </a:xfrm>
          <a:prstGeom prst="rect">
            <a:avLst/>
          </a:prstGeom>
        </p:spPr>
        <p:txBody>
          <a:bodyPr wrap="square">
            <a:spAutoFit/>
          </a:bodyPr>
          <a:lstStyle/>
          <a:p>
            <a:r>
              <a:rPr lang="en-US" altLang="en-US" sz="3200" b="1">
                <a:ln w="0"/>
                <a:solidFill>
                  <a:schemeClr val="bg1"/>
                </a:solidFill>
                <a:effectLst>
                  <a:outerShdw blurRad="38100" dist="25400" dir="5400000" algn="ctr" rotWithShape="0">
                    <a:srgbClr val="6E747A">
                      <a:alpha val="43000"/>
                    </a:srgbClr>
                  </a:outerShdw>
                </a:effectLst>
                <a:latin typeface="Calibri" charset="0"/>
                <a:ea typeface="Calibri" charset="0"/>
                <a:cs typeface="Calibri" charset="0"/>
              </a:rPr>
              <a:t>Helps owners complete a large number of individual projects with a single, competitively awarded contract</a:t>
            </a:r>
          </a:p>
        </p:txBody>
      </p:sp>
      <p:sp>
        <p:nvSpPr>
          <p:cNvPr id="15" name="Rectangle 14"/>
          <p:cNvSpPr/>
          <p:nvPr/>
        </p:nvSpPr>
        <p:spPr>
          <a:xfrm>
            <a:off x="8951244" y="1393712"/>
            <a:ext cx="2826401" cy="1569660"/>
          </a:xfrm>
          <a:prstGeom prst="rect">
            <a:avLst/>
          </a:prstGeom>
        </p:spPr>
        <p:txBody>
          <a:bodyPr wrap="square">
            <a:spAutoFit/>
          </a:bodyPr>
          <a:lstStyle/>
          <a:p>
            <a:r>
              <a:rPr lang="en-US" altLang="en-US" sz="3200" b="1" dirty="0">
                <a:ln w="0"/>
                <a:solidFill>
                  <a:schemeClr val="bg1"/>
                </a:solidFill>
                <a:effectLst>
                  <a:outerShdw blurRad="38100" dist="25400" dir="5400000" algn="ctr" rotWithShape="0">
                    <a:srgbClr val="6E747A">
                      <a:alpha val="43000"/>
                    </a:srgbClr>
                  </a:outerShdw>
                </a:effectLst>
                <a:latin typeface="Calibri" charset="0"/>
                <a:ea typeface="Calibri" charset="0"/>
                <a:cs typeface="Calibri" charset="0"/>
              </a:rPr>
              <a:t>Tasks are based on guaranteed, preset prices</a:t>
            </a:r>
          </a:p>
        </p:txBody>
      </p:sp>
      <p:sp>
        <p:nvSpPr>
          <p:cNvPr id="16" name="Rectangle 15"/>
          <p:cNvSpPr/>
          <p:nvPr/>
        </p:nvSpPr>
        <p:spPr>
          <a:xfrm>
            <a:off x="1984659" y="0"/>
            <a:ext cx="8200103" cy="977212"/>
          </a:xfrm>
          <a:prstGeom prst="rect">
            <a:avLst/>
          </a:prstGeom>
          <a:solidFill>
            <a:srgbClr val="EFF4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0" y="153901"/>
            <a:ext cx="12191017" cy="646331"/>
          </a:xfrm>
          <a:prstGeom prst="rect">
            <a:avLst/>
          </a:prstGeom>
          <a:noFill/>
        </p:spPr>
        <p:txBody>
          <a:bodyPr wrap="square" rtlCol="0">
            <a:spAutoFit/>
          </a:bodyPr>
          <a:lstStyle/>
          <a:p>
            <a:pPr algn="ctr"/>
            <a:r>
              <a:rPr lang="en-US" sz="3600" b="1" dirty="0"/>
              <a:t>Job Order Contracting (JOC) Definition</a:t>
            </a:r>
          </a:p>
        </p:txBody>
      </p:sp>
      <p:sp>
        <p:nvSpPr>
          <p:cNvPr id="3" name="Slide Number Placeholder 2">
            <a:extLst>
              <a:ext uri="{FF2B5EF4-FFF2-40B4-BE49-F238E27FC236}">
                <a16:creationId xmlns:a16="http://schemas.microsoft.com/office/drawing/2014/main" id="{4295531D-7211-4003-9B51-E15525F229D3}"/>
              </a:ext>
            </a:extLst>
          </p:cNvPr>
          <p:cNvSpPr>
            <a:spLocks noGrp="1"/>
          </p:cNvSpPr>
          <p:nvPr>
            <p:ph type="sldNum" sz="quarter" idx="11"/>
          </p:nvPr>
        </p:nvSpPr>
        <p:spPr/>
        <p:txBody>
          <a:bodyPr/>
          <a:lstStyle/>
          <a:p>
            <a:fld id="{B6DC40F5-9695-F64F-A8B5-197A71F752B6}" type="slidenum">
              <a:rPr lang="en-US" smtClean="0"/>
              <a:pPr/>
              <a:t>7</a:t>
            </a:fld>
            <a:endParaRPr lang="en-US"/>
          </a:p>
        </p:txBody>
      </p:sp>
    </p:spTree>
    <p:extLst>
      <p:ext uri="{BB962C8B-B14F-4D97-AF65-F5344CB8AC3E}">
        <p14:creationId xmlns:p14="http://schemas.microsoft.com/office/powerpoint/2010/main" val="108640597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36059" y="199950"/>
            <a:ext cx="10684610" cy="1143000"/>
          </a:xfrm>
        </p:spPr>
        <p:txBody>
          <a:bodyPr/>
          <a:lstStyle/>
          <a:p>
            <a:r>
              <a:rPr lang="en-US" dirty="0"/>
              <a:t>Efficiency &amp; Time Savings</a:t>
            </a:r>
          </a:p>
        </p:txBody>
      </p:sp>
      <p:sp>
        <p:nvSpPr>
          <p:cNvPr id="4" name="Content Placeholder 1"/>
          <p:cNvSpPr>
            <a:spLocks noGrp="1"/>
          </p:cNvSpPr>
          <p:nvPr>
            <p:ph type="body" sz="quarter" idx="12"/>
          </p:nvPr>
        </p:nvSpPr>
        <p:spPr>
          <a:xfrm>
            <a:off x="545123" y="1444550"/>
            <a:ext cx="9132277" cy="4700954"/>
          </a:xfrm>
        </p:spPr>
        <p:txBody>
          <a:bodyPr/>
          <a:lstStyle/>
          <a:p>
            <a:pPr marL="0" indent="0" algn="ctr" defTabSz="937391">
              <a:lnSpc>
                <a:spcPct val="100000"/>
              </a:lnSpc>
              <a:buNone/>
            </a:pPr>
            <a:r>
              <a:rPr lang="en-US" sz="2200" b="1">
                <a:solidFill>
                  <a:schemeClr val="tx2">
                    <a:lumMod val="75000"/>
                  </a:schemeClr>
                </a:solidFill>
              </a:rPr>
              <a:t>JOC Offers a Cost Effective Alternative to the Traditional Bid</a:t>
            </a:r>
          </a:p>
          <a:p>
            <a:pPr marL="599817" lvl="1" indent="-335340" defTabSz="937391">
              <a:spcBef>
                <a:spcPts val="600"/>
              </a:spcBef>
            </a:pPr>
            <a:r>
              <a:rPr lang="en-US" sz="2200"/>
              <a:t>Faster Procurement – Weeks Instead of Months</a:t>
            </a:r>
          </a:p>
          <a:p>
            <a:pPr marL="599817" lvl="1" indent="-335340" defTabSz="937391">
              <a:spcBef>
                <a:spcPts val="600"/>
              </a:spcBef>
            </a:pPr>
            <a:r>
              <a:rPr lang="en-US" sz="2200"/>
              <a:t>Based on Owner-Contractor Partnership  =  Non-Adversarial Relationship</a:t>
            </a:r>
          </a:p>
          <a:p>
            <a:endParaRPr lang="en-US" dirty="0"/>
          </a:p>
        </p:txBody>
      </p:sp>
      <p:pic>
        <p:nvPicPr>
          <p:cNvPr id="5" name="Content Placeholder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25663" y="2611802"/>
            <a:ext cx="7540674" cy="3577985"/>
          </a:xfrm>
          <a:prstGeom prst="rect">
            <a:avLst/>
          </a:prstGeom>
        </p:spPr>
      </p:pic>
      <p:sp>
        <p:nvSpPr>
          <p:cNvPr id="3" name="TextBox 2">
            <a:extLst>
              <a:ext uri="{FF2B5EF4-FFF2-40B4-BE49-F238E27FC236}">
                <a16:creationId xmlns:a16="http://schemas.microsoft.com/office/drawing/2014/main" id="{7895D092-B9A2-4E98-A2F8-597D74338D13}"/>
              </a:ext>
            </a:extLst>
          </p:cNvPr>
          <p:cNvSpPr txBox="1"/>
          <p:nvPr/>
        </p:nvSpPr>
        <p:spPr>
          <a:xfrm>
            <a:off x="4724400" y="3200400"/>
            <a:ext cx="2743200"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dirty="0"/>
              <a:t>217</a:t>
            </a:r>
          </a:p>
        </p:txBody>
      </p:sp>
      <p:sp>
        <p:nvSpPr>
          <p:cNvPr id="6" name="Slide Number Placeholder 5">
            <a:extLst>
              <a:ext uri="{FF2B5EF4-FFF2-40B4-BE49-F238E27FC236}">
                <a16:creationId xmlns:a16="http://schemas.microsoft.com/office/drawing/2014/main" id="{80367DD8-45A2-420D-B57D-D3A2D1CB191F}"/>
              </a:ext>
            </a:extLst>
          </p:cNvPr>
          <p:cNvSpPr>
            <a:spLocks noGrp="1"/>
          </p:cNvSpPr>
          <p:nvPr>
            <p:ph type="sldNum" sz="quarter" idx="11"/>
          </p:nvPr>
        </p:nvSpPr>
        <p:spPr/>
        <p:txBody>
          <a:bodyPr/>
          <a:lstStyle/>
          <a:p>
            <a:fld id="{B6DC40F5-9695-F64F-A8B5-197A71F752B6}" type="slidenum">
              <a:rPr lang="en-US" smtClean="0"/>
              <a:pPr/>
              <a:t>8</a:t>
            </a:fld>
            <a:endParaRPr lang="en-US"/>
          </a:p>
        </p:txBody>
      </p:sp>
    </p:spTree>
    <p:extLst>
      <p:ext uri="{BB962C8B-B14F-4D97-AF65-F5344CB8AC3E}">
        <p14:creationId xmlns:p14="http://schemas.microsoft.com/office/powerpoint/2010/main" val="424355621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JOC Process Saves Money</a:t>
            </a:r>
          </a:p>
        </p:txBody>
      </p:sp>
      <p:sp>
        <p:nvSpPr>
          <p:cNvPr id="3" name="Text Placeholder 2"/>
          <p:cNvSpPr>
            <a:spLocks noGrp="1"/>
          </p:cNvSpPr>
          <p:nvPr>
            <p:ph type="body" sz="quarter" idx="15"/>
          </p:nvPr>
        </p:nvSpPr>
        <p:spPr>
          <a:xfrm>
            <a:off x="4737254" y="1581903"/>
            <a:ext cx="7260116" cy="4518554"/>
          </a:xfrm>
        </p:spPr>
        <p:txBody>
          <a:bodyPr>
            <a:normAutofit fontScale="92500" lnSpcReduction="20000"/>
          </a:bodyPr>
          <a:lstStyle/>
          <a:p>
            <a:pPr>
              <a:spcBef>
                <a:spcPts val="0"/>
              </a:spcBef>
              <a:spcAft>
                <a:spcPts val="300"/>
              </a:spcAft>
            </a:pPr>
            <a:r>
              <a:rPr lang="en-US" sz="2000" dirty="0">
                <a:latin typeface="Gill Sans MT" panose="020B0502020104020203" pitchFamily="34" charset="0"/>
              </a:rPr>
              <a:t>Construction Cost Savings: 3-8%</a:t>
            </a:r>
          </a:p>
          <a:p>
            <a:pPr lvl="1">
              <a:spcBef>
                <a:spcPts val="0"/>
              </a:spcBef>
              <a:buFont typeface="Wingdings" panose="05000000000000000000" pitchFamily="2" charset="2"/>
              <a:buChar char="ü"/>
            </a:pPr>
            <a:r>
              <a:rPr lang="en-US" sz="2000" dirty="0">
                <a:latin typeface="Gill Sans MT" panose="020B0502020104020203" pitchFamily="34" charset="0"/>
              </a:rPr>
              <a:t>Contractor offers discount based on larger volume of work, not one small project.</a:t>
            </a:r>
          </a:p>
          <a:p>
            <a:pPr lvl="1">
              <a:spcBef>
                <a:spcPts val="0"/>
              </a:spcBef>
              <a:spcAft>
                <a:spcPts val="600"/>
              </a:spcAft>
              <a:buFont typeface="Wingdings" panose="05000000000000000000" pitchFamily="2" charset="2"/>
              <a:buChar char="ü"/>
            </a:pPr>
            <a:r>
              <a:rPr lang="en-US" sz="2000" dirty="0">
                <a:latin typeface="Gill Sans MT" panose="020B0502020104020203" pitchFamily="34" charset="0"/>
              </a:rPr>
              <a:t>Overhead and profit spread over entire value of contract</a:t>
            </a:r>
          </a:p>
          <a:p>
            <a:pPr marL="457200" lvl="1" indent="0">
              <a:spcBef>
                <a:spcPts val="0"/>
              </a:spcBef>
              <a:spcAft>
                <a:spcPts val="600"/>
              </a:spcAft>
              <a:buNone/>
            </a:pPr>
            <a:endParaRPr lang="en-US" sz="2000" dirty="0">
              <a:latin typeface="Gill Sans MT" panose="020B0502020104020203" pitchFamily="34" charset="0"/>
            </a:endParaRPr>
          </a:p>
          <a:p>
            <a:pPr>
              <a:spcBef>
                <a:spcPts val="0"/>
              </a:spcBef>
              <a:spcAft>
                <a:spcPts val="300"/>
              </a:spcAft>
            </a:pPr>
            <a:r>
              <a:rPr lang="en-US" sz="2000" dirty="0">
                <a:latin typeface="Gill Sans MT" panose="020B0502020104020203" pitchFamily="34" charset="0"/>
              </a:rPr>
              <a:t>Administrative Cost Savings: 24%</a:t>
            </a:r>
          </a:p>
          <a:p>
            <a:pPr lvl="1">
              <a:spcBef>
                <a:spcPts val="0"/>
              </a:spcBef>
              <a:spcAft>
                <a:spcPts val="600"/>
              </a:spcAft>
              <a:buFont typeface="Wingdings" panose="05000000000000000000" pitchFamily="2" charset="2"/>
              <a:buChar char="ü"/>
            </a:pPr>
            <a:r>
              <a:rPr lang="en-US" sz="2000" dirty="0">
                <a:latin typeface="Gill Sans MT" panose="020B0502020104020203" pitchFamily="34" charset="0"/>
              </a:rPr>
              <a:t>Streamlines typical project bid and award process</a:t>
            </a:r>
          </a:p>
          <a:p>
            <a:pPr lvl="1">
              <a:spcBef>
                <a:spcPts val="0"/>
              </a:spcBef>
              <a:spcAft>
                <a:spcPts val="600"/>
              </a:spcAft>
              <a:buFont typeface="Wingdings" panose="05000000000000000000" pitchFamily="2" charset="2"/>
              <a:buChar char="ü"/>
            </a:pPr>
            <a:endParaRPr lang="en-US" sz="2000" dirty="0">
              <a:latin typeface="Gill Sans MT" panose="020B0502020104020203" pitchFamily="34" charset="0"/>
            </a:endParaRPr>
          </a:p>
          <a:p>
            <a:pPr>
              <a:spcBef>
                <a:spcPts val="0"/>
              </a:spcBef>
              <a:spcAft>
                <a:spcPts val="300"/>
              </a:spcAft>
            </a:pPr>
            <a:r>
              <a:rPr lang="en-US" sz="2000" dirty="0">
                <a:latin typeface="Gill Sans MT" panose="020B0502020104020203" pitchFamily="34" charset="0"/>
              </a:rPr>
              <a:t>Contractors Cost Savings: 21% </a:t>
            </a:r>
          </a:p>
          <a:p>
            <a:pPr lvl="1">
              <a:spcBef>
                <a:spcPts val="0"/>
              </a:spcBef>
              <a:buFont typeface="Wingdings" panose="05000000000000000000" pitchFamily="2" charset="2"/>
              <a:buChar char="ü"/>
            </a:pPr>
            <a:r>
              <a:rPr lang="en-US" sz="2000" dirty="0">
                <a:latin typeface="Gill Sans MT" panose="020B0502020104020203" pitchFamily="34" charset="0"/>
              </a:rPr>
              <a:t>Fewer change orders:1-2%</a:t>
            </a:r>
          </a:p>
          <a:p>
            <a:pPr lvl="1">
              <a:spcBef>
                <a:spcPts val="0"/>
              </a:spcBef>
              <a:buFont typeface="Wingdings" panose="05000000000000000000" pitchFamily="2" charset="2"/>
              <a:buChar char="ü"/>
            </a:pPr>
            <a:r>
              <a:rPr lang="en-US" sz="2000" dirty="0">
                <a:latin typeface="Gill Sans MT" panose="020B0502020104020203" pitchFamily="34" charset="0"/>
              </a:rPr>
              <a:t>Joint scope process eliminates discrepancies about Detailed Scope of Work</a:t>
            </a:r>
          </a:p>
          <a:p>
            <a:pPr lvl="1">
              <a:spcBef>
                <a:spcPts val="0"/>
              </a:spcBef>
              <a:buFont typeface="Wingdings" panose="05000000000000000000" pitchFamily="2" charset="2"/>
              <a:buChar char="ü"/>
            </a:pPr>
            <a:r>
              <a:rPr lang="en-US" sz="2000" dirty="0">
                <a:latin typeface="Gill Sans MT" panose="020B0502020104020203" pitchFamily="34" charset="0"/>
              </a:rPr>
              <a:t>Contractor invited to clarify scope and ask questions before preparing Price Proposal</a:t>
            </a:r>
          </a:p>
          <a:p>
            <a:pPr lvl="1">
              <a:spcBef>
                <a:spcPts val="0"/>
              </a:spcBef>
              <a:buFont typeface="Wingdings" panose="05000000000000000000" pitchFamily="2" charset="2"/>
              <a:buChar char="ü"/>
            </a:pPr>
            <a:endParaRPr lang="en-US" sz="2000" dirty="0">
              <a:latin typeface="Gill Sans MT" panose="020B0502020104020203" pitchFamily="34" charset="0"/>
            </a:endParaRPr>
          </a:p>
          <a:p>
            <a:pPr>
              <a:spcBef>
                <a:spcPts val="0"/>
              </a:spcBef>
              <a:spcAft>
                <a:spcPts val="300"/>
              </a:spcAft>
            </a:pPr>
            <a:r>
              <a:rPr lang="en-US" sz="2000" dirty="0">
                <a:latin typeface="Gill Sans MT" panose="020B0502020104020203" pitchFamily="34" charset="0"/>
              </a:rPr>
              <a:t>Reduction of A/E fee: 3-5%</a:t>
            </a:r>
          </a:p>
          <a:p>
            <a:pPr lvl="1">
              <a:spcBef>
                <a:spcPts val="0"/>
              </a:spcBef>
              <a:buFont typeface="Wingdings" panose="05000000000000000000" pitchFamily="2" charset="2"/>
              <a:buChar char="ü"/>
            </a:pPr>
            <a:r>
              <a:rPr lang="en-US" sz="2000" dirty="0">
                <a:latin typeface="Gill Sans MT" panose="020B0502020104020203" pitchFamily="34" charset="0"/>
              </a:rPr>
              <a:t>Most Projects designed primarily for procurement  </a:t>
            </a:r>
          </a:p>
          <a:p>
            <a:pPr lvl="1">
              <a:spcBef>
                <a:spcPts val="0"/>
              </a:spcBef>
              <a:buFont typeface="Wingdings" panose="05000000000000000000" pitchFamily="2" charset="2"/>
              <a:buChar char="ü"/>
            </a:pPr>
            <a:r>
              <a:rPr lang="en-US" sz="2000" dirty="0">
                <a:latin typeface="Gill Sans MT" panose="020B0502020104020203" pitchFamily="34" charset="0"/>
              </a:rPr>
              <a:t>Provides Value Engineering which can reduce costs</a:t>
            </a:r>
          </a:p>
          <a:p>
            <a:pPr marL="0" indent="0">
              <a:buNone/>
            </a:pPr>
            <a:endParaRPr lang="en-US" dirty="0">
              <a:latin typeface="Gill Sans MT" panose="020B0502020104020203" pitchFamily="34"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9383" y="1581902"/>
            <a:ext cx="3088723" cy="4518555"/>
          </a:xfrm>
          <a:prstGeom prst="rect">
            <a:avLst/>
          </a:prstGeom>
        </p:spPr>
      </p:pic>
      <p:sp>
        <p:nvSpPr>
          <p:cNvPr id="4" name="Slide Number Placeholder 3">
            <a:extLst>
              <a:ext uri="{FF2B5EF4-FFF2-40B4-BE49-F238E27FC236}">
                <a16:creationId xmlns:a16="http://schemas.microsoft.com/office/drawing/2014/main" id="{9D63CD9C-3E7D-4F9F-B0C8-81D762B073C3}"/>
              </a:ext>
            </a:extLst>
          </p:cNvPr>
          <p:cNvSpPr>
            <a:spLocks noGrp="1"/>
          </p:cNvSpPr>
          <p:nvPr>
            <p:ph type="sldNum" sz="quarter" idx="11"/>
          </p:nvPr>
        </p:nvSpPr>
        <p:spPr/>
        <p:txBody>
          <a:bodyPr/>
          <a:lstStyle/>
          <a:p>
            <a:fld id="{B6DC40F5-9695-F64F-A8B5-197A71F752B6}" type="slidenum">
              <a:rPr lang="en-US" smtClean="0"/>
              <a:pPr/>
              <a:t>9</a:t>
            </a:fld>
            <a:endParaRPr lang="en-US"/>
          </a:p>
        </p:txBody>
      </p:sp>
    </p:spTree>
    <p:extLst>
      <p:ext uri="{BB962C8B-B14F-4D97-AF65-F5344CB8AC3E}">
        <p14:creationId xmlns:p14="http://schemas.microsoft.com/office/powerpoint/2010/main" val="2080860052"/>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3.xml><?xml version="1.0" encoding="utf-8"?>
<ds:datastoreItem xmlns:ds="http://schemas.openxmlformats.org/officeDocument/2006/customXml" ds:itemID="{8042A908-4308-42B2-AD36-76827C57E704}">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{8B2D0A80-560C-4EAC-A636-DCF4CA6AAA0B}tf16411248_win32</Template>
  <TotalTime>2197</TotalTime>
  <Words>1022</Words>
  <Application>Microsoft Office PowerPoint</Application>
  <PresentationFormat>Widescreen</PresentationFormat>
  <Paragraphs>170</Paragraphs>
  <Slides>19</Slides>
  <Notes>10</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19</vt:i4>
      </vt:variant>
    </vt:vector>
  </HeadingPairs>
  <TitlesOfParts>
    <vt:vector size="28" baseType="lpstr">
      <vt:lpstr>Arial</vt:lpstr>
      <vt:lpstr>Avenir Next LT Pro Demi</vt:lpstr>
      <vt:lpstr>Avenir Next LT Pro Light</vt:lpstr>
      <vt:lpstr>Calibri</vt:lpstr>
      <vt:lpstr>Courier New</vt:lpstr>
      <vt:lpstr>Gill Sans MT</vt:lpstr>
      <vt:lpstr>Posterama</vt:lpstr>
      <vt:lpstr>Wingdings</vt:lpstr>
      <vt:lpstr>Office Theme</vt:lpstr>
      <vt:lpstr>Statewide job order contracting</vt:lpstr>
      <vt:lpstr>presenters</vt:lpstr>
      <vt:lpstr>Introduction</vt:lpstr>
      <vt:lpstr>CHALLENGES</vt:lpstr>
      <vt:lpstr>PowerPoint Presentation</vt:lpstr>
      <vt:lpstr>Construction Procurement Methods</vt:lpstr>
      <vt:lpstr>PowerPoint Presentation</vt:lpstr>
      <vt:lpstr>Efficiency &amp; Time Savings</vt:lpstr>
      <vt:lpstr>JOC Process Saves Money</vt:lpstr>
      <vt:lpstr>Project Examples</vt:lpstr>
      <vt:lpstr>PowerPoint Presentation</vt:lpstr>
      <vt:lpstr>Data: Construction Task Catalog</vt:lpstr>
      <vt:lpstr>Why Gordian?</vt:lpstr>
      <vt:lpstr>Process, process, process</vt:lpstr>
      <vt:lpstr>STATEWIDE PROGRAM OVERVIEW</vt:lpstr>
      <vt:lpstr>STATEWIDE PROGRAM OVERVIEW</vt:lpstr>
      <vt:lpstr>Who Can Use the program?</vt:lpstr>
      <vt:lpstr>Contact info</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PITCH DECK</dc:title>
  <dc:creator>John D. Tigert</dc:creator>
  <cp:lastModifiedBy>John D. Tigert</cp:lastModifiedBy>
  <cp:revision>27</cp:revision>
  <dcterms:created xsi:type="dcterms:W3CDTF">2022-03-17T19:22:39Z</dcterms:created>
  <dcterms:modified xsi:type="dcterms:W3CDTF">2022-03-31T18:01:44Z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