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data2.xml" ContentType="application/vnd.openxmlformats-officedocument.drawingml.diagramData+xml"/>
  <Override PartName="/ppt/notesSlides/notesSlide14.xml" ContentType="application/vnd.openxmlformats-officedocument.presentationml.notesSlide+xml"/>
  <Override PartName="/ppt/slides/slide22.xml" ContentType="application/vnd.openxmlformats-officedocument.presentationml.slide+xml"/>
  <Override PartName="/ppt/slides/slide28.xml" ContentType="application/vnd.openxmlformats-officedocument.presentationml.slide+xml"/>
  <Override PartName="/ppt/theme/theme2.xml" ContentType="application/vnd.openxmlformats-officedocument.theme+xml"/>
  <Override PartName="/ppt/slides/slide2.xml" ContentType="application/vnd.openxmlformats-officedocument.presentationml.slide+xml"/>
  <Override PartName="/ppt/diagrams/colors1.xml" ContentType="application/vnd.openxmlformats-officedocument.drawingml.diagramColors+xml"/>
  <Override PartName="/ppt/slides/slide30.xml" ContentType="application/vnd.openxmlformats-officedocument.presentationml.slide+xml"/>
  <Override PartName="/ppt/diagrams/drawing2.xml" ContentType="application/vnd.ms-office.drawingml.diagramDrawing+xml"/>
  <Override PartName="/ppt/slides/slide35.xml" ContentType="application/vnd.openxmlformats-officedocument.presentationml.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docProps/app.xml" ContentType="application/vnd.openxmlformats-officedocument.extended-properties+xml"/>
  <Override PartName="/ppt/slides/slide36.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diagrams/layout1.xml" ContentType="application/vnd.openxmlformats-officedocument.drawingml.diagramLayout+xml"/>
  <Override PartName="/ppt/slideLayouts/slideLayout3.xml" ContentType="application/vnd.openxmlformats-officedocument.presentationml.slideLayout+xml"/>
  <Override PartName="/ppt/slides/slide21.xml" ContentType="application/vnd.openxmlformats-officedocument.presentationml.slide+xml"/>
  <Override PartName="/ppt/slideLayouts/slideLayout5.xml" ContentType="application/vnd.openxmlformats-officedocument.presentationml.slideLayout+xml"/>
  <Override PartName="/ppt/slides/slide23.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26.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ppt/diagrams/data1.xml" ContentType="application/vnd.openxmlformats-officedocument.drawingml.diagramData+xml"/>
  <Override PartName="/ppt/notesSlides/notesSlide7.xml" ContentType="application/vnd.openxmlformats-officedocument.presentationml.notesSlide+xml"/>
  <Override PartName="/ppt/slides/slide25.xml" ContentType="application/vnd.openxmlformats-officedocument.presentationml.slide+xml"/>
  <Override PartName="/ppt/notesSlides/notesSlide4.xml" ContentType="application/vnd.openxmlformats-officedocument.presentationml.notesSlide+xml"/>
  <Override PartName="/ppt/slides/slide13.xml" ContentType="application/vnd.openxmlformats-officedocument.presentationml.slide+xml"/>
  <Override PartName="/ppt/slides/slide40.xml" ContentType="application/vnd.openxmlformats-officedocument.presentationml.slide+xml"/>
  <Override PartName="/ppt/slides/slide14.xml" ContentType="application/vnd.openxmlformats-officedocument.presentationml.slide+xml"/>
  <Override PartName="/ppt/slides/slide34.xml" ContentType="application/vnd.openxmlformats-officedocument.presentationml.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slides/slide20.xml" ContentType="application/vnd.openxmlformats-officedocument.presentationml.slide+xml"/>
  <Override PartName="/ppt/slides/slide17.xml" ContentType="application/vnd.openxmlformats-officedocument.presentationml.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notesSlides/notesSlide13.xml" ContentType="application/vnd.openxmlformats-officedocument.presentationml.notesSlide+xml"/>
  <Override PartName="/ppt/slideLayouts/slideLayout1.xml" ContentType="application/vnd.openxmlformats-officedocument.presentationml.slideLayout+xml"/>
  <Override PartName="/ppt/diagrams/quickStyle1.xml" ContentType="application/vnd.openxmlformats-officedocument.drawingml.diagramStyle+xml"/>
  <Override PartName="/ppt/notesSlides/notesSlide1.xml" ContentType="application/vnd.openxmlformats-officedocument.presentationml.notesSlide+xml"/>
  <Override PartName="/ppt/theme/theme1.xml" ContentType="application/vnd.openxmlformats-officedocument.theme+xml"/>
  <Override PartName="/ppt/slideLayouts/slideLayout6.xml" ContentType="application/vnd.openxmlformats-officedocument.presentationml.slideLayout+xml"/>
  <Override PartName="/ppt/diagrams/quickStyle2.xml" ContentType="application/vnd.openxmlformats-officedocument.drawingml.diagramStyle+xml"/>
  <Override PartName="/ppt/presentation.xml" ContentType="application/vnd.openxmlformats-officedocument.presentationml.presentation.main+xml"/>
  <Override PartName="/ppt/slides/slide5.xml" ContentType="application/vnd.openxmlformats-officedocument.presentationml.slide+xml"/>
  <Override PartName="/ppt/slides/slide37.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s/slide33.xml" ContentType="application/vnd.openxmlformats-officedocument.presentationml.slide+xml"/>
  <Override PartName="/ppt/slideLayouts/slideLayout14.xml" ContentType="application/vnd.openxmlformats-officedocument.presentationml.slideLayout+xml"/>
  <Override PartName="/ppt/presProps.xml" ContentType="application/vnd.openxmlformats-officedocument.presentationml.presProps+xml"/>
  <Default Extension="jpeg" ContentType="image/jpeg"/>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27.xml" ContentType="application/vnd.openxmlformats-officedocument.presentationml.slide+xml"/>
  <Override PartName="/ppt/slideLayouts/slideLayout11.xml" ContentType="application/vnd.openxmlformats-officedocument.presentationml.slideLayout+xml"/>
  <Override PartName="/ppt/notesSlides/notesSlide8.xml" ContentType="application/vnd.openxmlformats-officedocument.presentationml.notesSlide+xml"/>
  <Override PartName="/docProps/core.xml" ContentType="application/vnd.openxmlformats-package.core-properties+xml"/>
  <Override PartName="/ppt/slideLayouts/slideLayout13.xml" ContentType="application/vnd.openxmlformats-officedocument.presentationml.slideLayout+xml"/>
  <Override PartName="/ppt/slides/slide8.xml" ContentType="application/vnd.openxmlformats-officedocument.presentationml.slide+xml"/>
  <Override PartName="/ppt/slides/slide31.xml" ContentType="application/vnd.openxmlformats-officedocument.presentationml.slide+xml"/>
  <Override PartName="/ppt/slides/slide15.xml" ContentType="application/vnd.openxmlformats-officedocument.presentationml.slide+xml"/>
  <Default Extension="bin" ContentType="application/vnd.openxmlformats-officedocument.presentationml.printerSettings"/>
  <Override PartName="/ppt/slideLayouts/slideLayout15.xml" ContentType="application/vnd.openxmlformats-officedocument.presentationml.slideLayout+xml"/>
  <Override PartName="/ppt/notesSlides/notesSlide10.xml" ContentType="application/vnd.openxmlformats-officedocument.presentationml.notesSlide+xml"/>
  <Override PartName="/ppt/slides/slide9.xml" ContentType="application/vnd.openxmlformats-officedocument.presentationml.slide+xml"/>
  <Override PartName="/ppt/diagrams/drawing1.xml" ContentType="application/vnd.ms-office.drawingml.diagramDrawing+xml"/>
  <Default Extension="rels" ContentType="application/vnd.openxmlformats-package.relationships+xml"/>
  <Override PartName="/ppt/slides/slide24.xml" ContentType="application/vnd.openxmlformats-officedocument.presentationml.slide+xml"/>
  <Override PartName="/ppt/slides/slide39.xml" ContentType="application/vnd.openxmlformats-officedocument.presentationml.slide+xml"/>
  <Override PartName="/ppt/slides/slide32.xml" ContentType="application/vnd.openxmlformats-officedocument.presentationml.slide+xml"/>
  <Override PartName="/ppt/diagrams/colors2.xml" ContentType="application/vnd.openxmlformats-officedocument.drawingml.diagramColors+xml"/>
  <Override PartName="/ppt/slides/slide6.xml" ContentType="application/vnd.openxmlformats-officedocument.presentationml.slide+xml"/>
  <Override PartName="/ppt/slides/slide16.xml" ContentType="application/vnd.openxmlformats-officedocument.presentationml.slide+xml"/>
  <Override PartName="/ppt/slides/slide38.xml" ContentType="application/vnd.openxmlformats-officedocument.presentationml.slide+xml"/>
  <Override PartName="/ppt/slideLayouts/slideLayout12.xml" ContentType="application/vnd.openxmlformats-officedocument.presentationml.slideLayout+xml"/>
  <Override PartName="/ppt/slides/slide19.xml" ContentType="application/vnd.openxmlformats-officedocument.presentationml.slide+xml"/>
  <Override PartName="/ppt/slides/slide12.xml" ContentType="application/vnd.openxmlformats-officedocument.presentationml.slide+xml"/>
  <Override PartName="/ppt/slides/slide29.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27" r:id="rId1"/>
  </p:sldMasterIdLst>
  <p:notesMasterIdLst>
    <p:notesMasterId r:id="rId42"/>
  </p:notesMasterIdLst>
  <p:sldIdLst>
    <p:sldId id="256" r:id="rId2"/>
    <p:sldId id="299" r:id="rId3"/>
    <p:sldId id="282" r:id="rId4"/>
    <p:sldId id="260" r:id="rId5"/>
    <p:sldId id="298" r:id="rId6"/>
    <p:sldId id="275" r:id="rId7"/>
    <p:sldId id="258" r:id="rId8"/>
    <p:sldId id="264" r:id="rId9"/>
    <p:sldId id="259" r:id="rId10"/>
    <p:sldId id="267" r:id="rId11"/>
    <p:sldId id="257" r:id="rId12"/>
    <p:sldId id="262" r:id="rId13"/>
    <p:sldId id="278" r:id="rId14"/>
    <p:sldId id="283" r:id="rId15"/>
    <p:sldId id="280" r:id="rId16"/>
    <p:sldId id="268" r:id="rId17"/>
    <p:sldId id="300" r:id="rId18"/>
    <p:sldId id="304" r:id="rId19"/>
    <p:sldId id="285" r:id="rId20"/>
    <p:sldId id="271" r:id="rId21"/>
    <p:sldId id="263" r:id="rId22"/>
    <p:sldId id="286" r:id="rId23"/>
    <p:sldId id="287" r:id="rId24"/>
    <p:sldId id="303" r:id="rId25"/>
    <p:sldId id="292" r:id="rId26"/>
    <p:sldId id="276" r:id="rId27"/>
    <p:sldId id="277" r:id="rId28"/>
    <p:sldId id="294" r:id="rId29"/>
    <p:sldId id="290" r:id="rId30"/>
    <p:sldId id="291" r:id="rId31"/>
    <p:sldId id="261" r:id="rId32"/>
    <p:sldId id="272" r:id="rId33"/>
    <p:sldId id="279" r:id="rId34"/>
    <p:sldId id="301" r:id="rId35"/>
    <p:sldId id="302" r:id="rId36"/>
    <p:sldId id="295" r:id="rId37"/>
    <p:sldId id="296" r:id="rId38"/>
    <p:sldId id="293" r:id="rId39"/>
    <p:sldId id="288" r:id="rId40"/>
    <p:sldId id="289"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clrMode="gray"/>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9" autoAdjust="0"/>
    <p:restoredTop sz="94607" autoAdjust="0"/>
  </p:normalViewPr>
  <p:slideViewPr>
    <p:cSldViewPr snapToGrid="0" snapToObjects="1">
      <p:cViewPr varScale="1">
        <p:scale>
          <a:sx n="150" d="100"/>
          <a:sy n="150" d="100"/>
        </p:scale>
        <p:origin x="-1256" y="-112"/>
      </p:cViewPr>
      <p:guideLst>
        <p:guide orient="horz" pos="2160"/>
        <p:guide pos="2880"/>
      </p:guideLst>
    </p:cSldViewPr>
  </p:slideViewPr>
  <p:outlineViewPr>
    <p:cViewPr>
      <p:scale>
        <a:sx n="33" d="100"/>
        <a:sy n="33" d="100"/>
      </p:scale>
      <p:origin x="0" y="15712"/>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46" Type="http://schemas.openxmlformats.org/officeDocument/2006/relationships/theme" Target="theme/theme1.xml"/><Relationship Id="rId35" Type="http://schemas.openxmlformats.org/officeDocument/2006/relationships/slide" Target="slides/slide34.xml"/><Relationship Id="rId31" Type="http://schemas.openxmlformats.org/officeDocument/2006/relationships/slide" Target="slides/slide30.xml"/><Relationship Id="rId34" Type="http://schemas.openxmlformats.org/officeDocument/2006/relationships/slide" Target="slides/slide33.xml"/><Relationship Id="rId39" Type="http://schemas.openxmlformats.org/officeDocument/2006/relationships/slide" Target="slides/slide38.xml"/><Relationship Id="rId40" Type="http://schemas.openxmlformats.org/officeDocument/2006/relationships/slide" Target="slides/slide39.xml"/><Relationship Id="rId7" Type="http://schemas.openxmlformats.org/officeDocument/2006/relationships/slide" Target="slides/slide6.xml"/><Relationship Id="rId36" Type="http://schemas.openxmlformats.org/officeDocument/2006/relationships/slide" Target="slides/slide35.xml"/><Relationship Id="rId43" Type="http://schemas.openxmlformats.org/officeDocument/2006/relationships/printerSettings" Target="printerSettings/printerSettings1.bin"/><Relationship Id="rId1" Type="http://schemas.openxmlformats.org/officeDocument/2006/relationships/slideMaster" Target="slideMasters/slideMaster1.xml"/><Relationship Id="rId24" Type="http://schemas.openxmlformats.org/officeDocument/2006/relationships/slide" Target="slides/slide23.xml"/><Relationship Id="rId25" Type="http://schemas.openxmlformats.org/officeDocument/2006/relationships/slide" Target="slides/slide24.xml"/><Relationship Id="rId47"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slide" Target="slides/slide12.xml"/><Relationship Id="rId10" Type="http://schemas.openxmlformats.org/officeDocument/2006/relationships/slide" Target="slides/slide9.xml"/><Relationship Id="rId32" Type="http://schemas.openxmlformats.org/officeDocument/2006/relationships/slide" Target="slides/slide31.xml"/><Relationship Id="rId37" Type="http://schemas.openxmlformats.org/officeDocument/2006/relationships/slide" Target="slides/slide36.xml"/><Relationship Id="rId12" Type="http://schemas.openxmlformats.org/officeDocument/2006/relationships/slide" Target="slides/slide11.xml"/><Relationship Id="rId17" Type="http://schemas.openxmlformats.org/officeDocument/2006/relationships/slide" Target="slides/slide16.xml"/><Relationship Id="rId9" Type="http://schemas.openxmlformats.org/officeDocument/2006/relationships/slide" Target="slides/slide8.xml"/><Relationship Id="rId18" Type="http://schemas.openxmlformats.org/officeDocument/2006/relationships/slide" Target="slides/slide17.xml"/><Relationship Id="rId3" Type="http://schemas.openxmlformats.org/officeDocument/2006/relationships/slide" Target="slides/slide2.xml"/><Relationship Id="rId27" Type="http://schemas.openxmlformats.org/officeDocument/2006/relationships/slide" Target="slides/slide26.xml"/><Relationship Id="rId14" Type="http://schemas.openxmlformats.org/officeDocument/2006/relationships/slide" Target="slides/slide13.xml"/><Relationship Id="rId23" Type="http://schemas.openxmlformats.org/officeDocument/2006/relationships/slide" Target="slides/slide22.xml"/><Relationship Id="rId4" Type="http://schemas.openxmlformats.org/officeDocument/2006/relationships/slide" Target="slides/slide3.xml"/><Relationship Id="rId28" Type="http://schemas.openxmlformats.org/officeDocument/2006/relationships/slide" Target="slides/slide27.xml"/><Relationship Id="rId45" Type="http://schemas.openxmlformats.org/officeDocument/2006/relationships/viewProps" Target="viewProps.xml"/><Relationship Id="rId26" Type="http://schemas.openxmlformats.org/officeDocument/2006/relationships/slide" Target="slides/slide25.xml"/><Relationship Id="rId30" Type="http://schemas.openxmlformats.org/officeDocument/2006/relationships/slide" Target="slides/slide29.xml"/><Relationship Id="rId11" Type="http://schemas.openxmlformats.org/officeDocument/2006/relationships/slide" Target="slides/slide10.xml"/><Relationship Id="rId42" Type="http://schemas.openxmlformats.org/officeDocument/2006/relationships/notesMaster" Target="notesMasters/notesMaster1.xml"/><Relationship Id="rId29" Type="http://schemas.openxmlformats.org/officeDocument/2006/relationships/slide" Target="slides/slide28.xml"/><Relationship Id="rId6" Type="http://schemas.openxmlformats.org/officeDocument/2006/relationships/slide" Target="slides/slide5.xml"/><Relationship Id="rId16" Type="http://schemas.openxmlformats.org/officeDocument/2006/relationships/slide" Target="slides/slide15.xml"/><Relationship Id="rId33" Type="http://schemas.openxmlformats.org/officeDocument/2006/relationships/slide" Target="slides/slide32.xml"/><Relationship Id="rId44" Type="http://schemas.openxmlformats.org/officeDocument/2006/relationships/presProps" Target="presProps.xml"/><Relationship Id="rId41" Type="http://schemas.openxmlformats.org/officeDocument/2006/relationships/slide" Target="slides/slide40.xml"/><Relationship Id="rId5" Type="http://schemas.openxmlformats.org/officeDocument/2006/relationships/slide" Target="slides/slide4.xml"/><Relationship Id="rId15" Type="http://schemas.openxmlformats.org/officeDocument/2006/relationships/slide" Target="slides/slide14.xml"/><Relationship Id="rId19" Type="http://schemas.openxmlformats.org/officeDocument/2006/relationships/slide" Target="slides/slide18.xml"/><Relationship Id="rId38" Type="http://schemas.openxmlformats.org/officeDocument/2006/relationships/slide" Target="slides/slide37.xml"/><Relationship Id="rId20" Type="http://schemas.openxmlformats.org/officeDocument/2006/relationships/slide" Target="slides/slide19.xml"/><Relationship Id="rId22" Type="http://schemas.openxmlformats.org/officeDocument/2006/relationships/slide" Target="slides/slide21.xml"/><Relationship Id="rId21" Type="http://schemas.openxmlformats.org/officeDocument/2006/relationships/slide" Target="slides/slide20.xml"/><Relationship Id="rId2" Type="http://schemas.openxmlformats.org/officeDocument/2006/relationships/slide" Target="slides/slide1.xml"/></Relationships>
</file>

<file path=ppt/diagrams/_rels/drawing1.xml.rels><?xml version="1.0" encoding="UTF-8" standalone="yes"?>
<Relationships xmlns="http://schemas.openxmlformats.org/package/2006/relationships"><Relationship Id="rId1" Type="http://schemas.openxmlformats.org/officeDocument/2006/relationships/image" Target="../media/image2.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90D562-B5AD-7648-A0F0-845F4A6297C3}" type="doc">
      <dgm:prSet loTypeId="urn:microsoft.com/office/officeart/2005/8/layout/vProcess5" loCatId="process" qsTypeId="urn:microsoft.com/office/officeart/2005/8/quickstyle/simple4" qsCatId="simple" csTypeId="urn:microsoft.com/office/officeart/2005/8/colors/accent1_2" csCatId="accent1" phldr="1"/>
      <dgm:spPr/>
      <dgm:t>
        <a:bodyPr/>
        <a:lstStyle/>
        <a:p>
          <a:endParaRPr lang="en-US"/>
        </a:p>
      </dgm:t>
    </dgm:pt>
    <dgm:pt modelId="{D9D18DB0-D2E7-B14A-8503-5F9F63FAD921}">
      <dgm:prSet/>
      <dgm:spPr/>
      <dgm:t>
        <a:bodyPr/>
        <a:lstStyle/>
        <a:p>
          <a:pPr rtl="0"/>
          <a:r>
            <a:rPr lang="en-US" dirty="0" smtClean="0"/>
            <a:t>•Three Phases</a:t>
          </a:r>
          <a:endParaRPr lang="en-US" dirty="0"/>
        </a:p>
      </dgm:t>
    </dgm:pt>
    <dgm:pt modelId="{E9909323-3BB6-2746-A5F3-2923441A96DE}" type="parTrans" cxnId="{8C6406EE-7B2D-9C43-A816-9FC6846C39F2}">
      <dgm:prSet/>
      <dgm:spPr/>
      <dgm:t>
        <a:bodyPr/>
        <a:lstStyle/>
        <a:p>
          <a:endParaRPr lang="en-US"/>
        </a:p>
      </dgm:t>
    </dgm:pt>
    <dgm:pt modelId="{E0C9AC8A-1400-CD4D-926B-C24872BBC254}" type="sibTrans" cxnId="{8C6406EE-7B2D-9C43-A816-9FC6846C39F2}">
      <dgm:prSet/>
      <dgm:spPr/>
      <dgm:t>
        <a:bodyPr/>
        <a:lstStyle/>
        <a:p>
          <a:endParaRPr lang="en-US"/>
        </a:p>
      </dgm:t>
    </dgm:pt>
    <dgm:pt modelId="{CF079FE0-8782-3248-BB7F-D09CBA9FE675}">
      <dgm:prSet/>
      <dgm:spPr/>
      <dgm:t>
        <a:bodyPr/>
        <a:lstStyle/>
        <a:p>
          <a:r>
            <a:rPr lang="en-US" dirty="0" smtClean="0"/>
            <a:t>Solicitation and Award</a:t>
          </a:r>
          <a:endParaRPr lang="en-US" dirty="0"/>
        </a:p>
      </dgm:t>
    </dgm:pt>
    <dgm:pt modelId="{84244FFA-1DEF-8B4A-BBB9-8BBB7434DFA9}" type="parTrans" cxnId="{410CA601-0327-D244-A9C6-91973A4EBB09}">
      <dgm:prSet/>
      <dgm:spPr/>
      <dgm:t>
        <a:bodyPr/>
        <a:lstStyle/>
        <a:p>
          <a:endParaRPr lang="en-US"/>
        </a:p>
      </dgm:t>
    </dgm:pt>
    <dgm:pt modelId="{0BD10DFC-9880-484A-ADEF-98E75A04F762}" type="sibTrans" cxnId="{410CA601-0327-D244-A9C6-91973A4EBB09}">
      <dgm:prSet/>
      <dgm:spPr/>
      <dgm:t>
        <a:bodyPr/>
        <a:lstStyle/>
        <a:p>
          <a:endParaRPr lang="en-US"/>
        </a:p>
      </dgm:t>
    </dgm:pt>
    <dgm:pt modelId="{6B113C14-D248-4541-BB4A-F0E8F61E7DF4}">
      <dgm:prSet/>
      <dgm:spPr/>
      <dgm:t>
        <a:bodyPr/>
        <a:lstStyle/>
        <a:p>
          <a:r>
            <a:rPr lang="en-US" dirty="0" smtClean="0"/>
            <a:t>Pre-Award (Planning)</a:t>
          </a:r>
          <a:endParaRPr lang="en-US" dirty="0"/>
        </a:p>
      </dgm:t>
    </dgm:pt>
    <dgm:pt modelId="{B8BA7EDB-C410-E84A-A2C4-225B1523FA83}" type="parTrans" cxnId="{582323FF-C105-D140-A83A-343DDB2DAB2A}">
      <dgm:prSet/>
      <dgm:spPr/>
      <dgm:t>
        <a:bodyPr/>
        <a:lstStyle/>
        <a:p>
          <a:endParaRPr lang="en-US"/>
        </a:p>
      </dgm:t>
    </dgm:pt>
    <dgm:pt modelId="{FAB04318-44BA-1E4E-B931-D6E7FDE34AA4}" type="sibTrans" cxnId="{582323FF-C105-D140-A83A-343DDB2DAB2A}">
      <dgm:prSet/>
      <dgm:spPr/>
      <dgm:t>
        <a:bodyPr/>
        <a:lstStyle/>
        <a:p>
          <a:endParaRPr lang="en-US"/>
        </a:p>
      </dgm:t>
    </dgm:pt>
    <dgm:pt modelId="{85BD614B-F0E9-D347-983B-51D04057BB1F}">
      <dgm:prSet/>
      <dgm:spPr/>
      <dgm:t>
        <a:bodyPr/>
        <a:lstStyle/>
        <a:p>
          <a:r>
            <a:rPr lang="en-US" dirty="0" smtClean="0"/>
            <a:t>Post Award (Administration)</a:t>
          </a:r>
          <a:endParaRPr lang="en-US" dirty="0"/>
        </a:p>
      </dgm:t>
    </dgm:pt>
    <dgm:pt modelId="{F70E95BC-EA27-FD46-A1F1-61AB667DB9A6}" type="parTrans" cxnId="{16F01021-73FD-6D4F-A85C-E84E71764BBD}">
      <dgm:prSet/>
      <dgm:spPr/>
      <dgm:t>
        <a:bodyPr/>
        <a:lstStyle/>
        <a:p>
          <a:endParaRPr lang="en-US"/>
        </a:p>
      </dgm:t>
    </dgm:pt>
    <dgm:pt modelId="{937A3542-FAF1-CC46-9602-85ACAE1A5AEB}" type="sibTrans" cxnId="{16F01021-73FD-6D4F-A85C-E84E71764BBD}">
      <dgm:prSet/>
      <dgm:spPr/>
      <dgm:t>
        <a:bodyPr/>
        <a:lstStyle/>
        <a:p>
          <a:endParaRPr lang="en-US"/>
        </a:p>
      </dgm:t>
    </dgm:pt>
    <dgm:pt modelId="{49A7BC1F-2CB5-384D-A6BD-A39ECC9E6523}">
      <dgm:prSet/>
      <dgm:spPr/>
      <dgm:t>
        <a:bodyPr/>
        <a:lstStyle/>
        <a:p>
          <a:endParaRPr lang="en-US"/>
        </a:p>
      </dgm:t>
    </dgm:pt>
    <dgm:pt modelId="{E7A7D43A-74FF-F545-8C00-6CD6A8BB2AA5}" type="parTrans" cxnId="{12AB40ED-DC34-BA42-B7C7-886DEDE421A4}">
      <dgm:prSet/>
      <dgm:spPr/>
      <dgm:t>
        <a:bodyPr/>
        <a:lstStyle/>
        <a:p>
          <a:endParaRPr lang="en-US"/>
        </a:p>
      </dgm:t>
    </dgm:pt>
    <dgm:pt modelId="{E7D8880C-FAC4-D749-BB4C-F1B4188AFA98}" type="sibTrans" cxnId="{12AB40ED-DC34-BA42-B7C7-886DEDE421A4}">
      <dgm:prSet/>
      <dgm:spPr/>
      <dgm:t>
        <a:bodyPr/>
        <a:lstStyle/>
        <a:p>
          <a:endParaRPr lang="en-US"/>
        </a:p>
      </dgm:t>
    </dgm:pt>
    <dgm:pt modelId="{D1BBF609-B29B-8845-AD20-5B70AD106846}" type="pres">
      <dgm:prSet presAssocID="{4790D562-B5AD-7648-A0F0-845F4A6297C3}" presName="outerComposite" presStyleCnt="0">
        <dgm:presLayoutVars>
          <dgm:chMax val="5"/>
          <dgm:dir/>
          <dgm:resizeHandles val="exact"/>
        </dgm:presLayoutVars>
      </dgm:prSet>
      <dgm:spPr/>
      <dgm:t>
        <a:bodyPr/>
        <a:lstStyle/>
        <a:p>
          <a:endParaRPr lang="en-US"/>
        </a:p>
      </dgm:t>
    </dgm:pt>
    <dgm:pt modelId="{D9D888F8-4652-874E-8E97-461295DF5EFF}" type="pres">
      <dgm:prSet presAssocID="{4790D562-B5AD-7648-A0F0-845F4A6297C3}" presName="dummyMaxCanvas" presStyleCnt="0">
        <dgm:presLayoutVars/>
      </dgm:prSet>
      <dgm:spPr/>
    </dgm:pt>
    <dgm:pt modelId="{44942AE8-F7A6-1F44-8676-7F6615CCE638}" type="pres">
      <dgm:prSet presAssocID="{4790D562-B5AD-7648-A0F0-845F4A6297C3}" presName="FiveNodes_1" presStyleLbl="node1" presStyleIdx="0" presStyleCnt="5">
        <dgm:presLayoutVars>
          <dgm:bulletEnabled val="1"/>
        </dgm:presLayoutVars>
      </dgm:prSet>
      <dgm:spPr/>
      <dgm:t>
        <a:bodyPr/>
        <a:lstStyle/>
        <a:p>
          <a:endParaRPr lang="en-US"/>
        </a:p>
      </dgm:t>
    </dgm:pt>
    <dgm:pt modelId="{813E0148-F800-2B42-B3A0-9815F9A7B086}" type="pres">
      <dgm:prSet presAssocID="{4790D562-B5AD-7648-A0F0-845F4A6297C3}" presName="FiveNodes_2" presStyleLbl="node1" presStyleIdx="1" presStyleCnt="5">
        <dgm:presLayoutVars>
          <dgm:bulletEnabled val="1"/>
        </dgm:presLayoutVars>
      </dgm:prSet>
      <dgm:spPr/>
      <dgm:t>
        <a:bodyPr/>
        <a:lstStyle/>
        <a:p>
          <a:endParaRPr lang="en-US"/>
        </a:p>
      </dgm:t>
    </dgm:pt>
    <dgm:pt modelId="{E53A4937-8908-714D-94E2-0A736F893801}" type="pres">
      <dgm:prSet presAssocID="{4790D562-B5AD-7648-A0F0-845F4A6297C3}" presName="FiveNodes_3" presStyleLbl="node1" presStyleIdx="2" presStyleCnt="5">
        <dgm:presLayoutVars>
          <dgm:bulletEnabled val="1"/>
        </dgm:presLayoutVars>
      </dgm:prSet>
      <dgm:spPr/>
      <dgm:t>
        <a:bodyPr/>
        <a:lstStyle/>
        <a:p>
          <a:endParaRPr lang="en-US"/>
        </a:p>
      </dgm:t>
    </dgm:pt>
    <dgm:pt modelId="{0EAC9285-361F-EA4F-BDC9-F47D1B239D26}" type="pres">
      <dgm:prSet presAssocID="{4790D562-B5AD-7648-A0F0-845F4A6297C3}" presName="FiveNodes_4" presStyleLbl="node1" presStyleIdx="3" presStyleCnt="5">
        <dgm:presLayoutVars>
          <dgm:bulletEnabled val="1"/>
        </dgm:presLayoutVars>
      </dgm:prSet>
      <dgm:spPr/>
      <dgm:t>
        <a:bodyPr/>
        <a:lstStyle/>
        <a:p>
          <a:endParaRPr lang="en-US"/>
        </a:p>
      </dgm:t>
    </dgm:pt>
    <dgm:pt modelId="{EC70AAF2-D17E-3B4C-8995-B6464F0AD948}" type="pres">
      <dgm:prSet presAssocID="{4790D562-B5AD-7648-A0F0-845F4A6297C3}" presName="FiveNodes_5" presStyleLbl="node1" presStyleIdx="4" presStyleCnt="5" custFlipVert="1" custScaleX="4138" custScaleY="10676" custLinFactNeighborX="46175" custLinFactNeighborY="55338">
        <dgm:presLayoutVars>
          <dgm:bulletEnabled val="1"/>
        </dgm:presLayoutVars>
      </dgm:prSet>
      <dgm:spPr/>
      <dgm:t>
        <a:bodyPr/>
        <a:lstStyle/>
        <a:p>
          <a:endParaRPr lang="en-US"/>
        </a:p>
      </dgm:t>
    </dgm:pt>
    <dgm:pt modelId="{353C6957-F992-D041-AB94-9AE64443E5AD}" type="pres">
      <dgm:prSet presAssocID="{4790D562-B5AD-7648-A0F0-845F4A6297C3}" presName="FiveConn_1-2" presStyleLbl="fgAccFollowNode1" presStyleIdx="0" presStyleCnt="4">
        <dgm:presLayoutVars>
          <dgm:bulletEnabled val="1"/>
        </dgm:presLayoutVars>
      </dgm:prSet>
      <dgm:spPr/>
      <dgm:t>
        <a:bodyPr/>
        <a:lstStyle/>
        <a:p>
          <a:endParaRPr lang="en-US"/>
        </a:p>
      </dgm:t>
    </dgm:pt>
    <dgm:pt modelId="{DF48CB59-4753-B244-B461-350B834BE383}" type="pres">
      <dgm:prSet presAssocID="{4790D562-B5AD-7648-A0F0-845F4A6297C3}" presName="FiveConn_2-3" presStyleLbl="fgAccFollowNode1" presStyleIdx="1" presStyleCnt="4">
        <dgm:presLayoutVars>
          <dgm:bulletEnabled val="1"/>
        </dgm:presLayoutVars>
      </dgm:prSet>
      <dgm:spPr/>
      <dgm:t>
        <a:bodyPr/>
        <a:lstStyle/>
        <a:p>
          <a:endParaRPr lang="en-US"/>
        </a:p>
      </dgm:t>
    </dgm:pt>
    <dgm:pt modelId="{E8B5D769-1F60-CB4B-9EA5-CEAEC7452516}" type="pres">
      <dgm:prSet presAssocID="{4790D562-B5AD-7648-A0F0-845F4A6297C3}" presName="FiveConn_3-4" presStyleLbl="fgAccFollowNode1" presStyleIdx="2" presStyleCnt="4">
        <dgm:presLayoutVars>
          <dgm:bulletEnabled val="1"/>
        </dgm:presLayoutVars>
      </dgm:prSet>
      <dgm:spPr/>
      <dgm:t>
        <a:bodyPr/>
        <a:lstStyle/>
        <a:p>
          <a:endParaRPr lang="en-US"/>
        </a:p>
      </dgm:t>
    </dgm:pt>
    <dgm:pt modelId="{1290DEB8-2B1C-7C46-B4EF-066E56F5A6E6}" type="pres">
      <dgm:prSet presAssocID="{4790D562-B5AD-7648-A0F0-845F4A6297C3}" presName="FiveConn_4-5" presStyleLbl="fgAccFollowNode1" presStyleIdx="3" presStyleCnt="4">
        <dgm:presLayoutVars>
          <dgm:bulletEnabled val="1"/>
        </dgm:presLayoutVars>
      </dgm:prSet>
      <dgm:spPr/>
      <dgm:t>
        <a:bodyPr/>
        <a:lstStyle/>
        <a:p>
          <a:endParaRPr lang="en-US"/>
        </a:p>
      </dgm:t>
    </dgm:pt>
    <dgm:pt modelId="{EA65E752-B5E3-4A44-8E8D-D54A3A773D1B}" type="pres">
      <dgm:prSet presAssocID="{4790D562-B5AD-7648-A0F0-845F4A6297C3}" presName="FiveNodes_1_text" presStyleLbl="node1" presStyleIdx="4" presStyleCnt="5">
        <dgm:presLayoutVars>
          <dgm:bulletEnabled val="1"/>
        </dgm:presLayoutVars>
      </dgm:prSet>
      <dgm:spPr/>
      <dgm:t>
        <a:bodyPr/>
        <a:lstStyle/>
        <a:p>
          <a:endParaRPr lang="en-US"/>
        </a:p>
      </dgm:t>
    </dgm:pt>
    <dgm:pt modelId="{84DC7299-61AF-034E-98BC-F44DC66B5F74}" type="pres">
      <dgm:prSet presAssocID="{4790D562-B5AD-7648-A0F0-845F4A6297C3}" presName="FiveNodes_2_text" presStyleLbl="node1" presStyleIdx="4" presStyleCnt="5">
        <dgm:presLayoutVars>
          <dgm:bulletEnabled val="1"/>
        </dgm:presLayoutVars>
      </dgm:prSet>
      <dgm:spPr/>
      <dgm:t>
        <a:bodyPr/>
        <a:lstStyle/>
        <a:p>
          <a:endParaRPr lang="en-US"/>
        </a:p>
      </dgm:t>
    </dgm:pt>
    <dgm:pt modelId="{3151302C-2099-5944-9045-FC06C4F3AFCA}" type="pres">
      <dgm:prSet presAssocID="{4790D562-B5AD-7648-A0F0-845F4A6297C3}" presName="FiveNodes_3_text" presStyleLbl="node1" presStyleIdx="4" presStyleCnt="5">
        <dgm:presLayoutVars>
          <dgm:bulletEnabled val="1"/>
        </dgm:presLayoutVars>
      </dgm:prSet>
      <dgm:spPr/>
      <dgm:t>
        <a:bodyPr/>
        <a:lstStyle/>
        <a:p>
          <a:endParaRPr lang="en-US"/>
        </a:p>
      </dgm:t>
    </dgm:pt>
    <dgm:pt modelId="{3C9FDCD2-37C9-7242-817D-3F83386D48D8}" type="pres">
      <dgm:prSet presAssocID="{4790D562-B5AD-7648-A0F0-845F4A6297C3}" presName="FiveNodes_4_text" presStyleLbl="node1" presStyleIdx="4" presStyleCnt="5">
        <dgm:presLayoutVars>
          <dgm:bulletEnabled val="1"/>
        </dgm:presLayoutVars>
      </dgm:prSet>
      <dgm:spPr/>
      <dgm:t>
        <a:bodyPr/>
        <a:lstStyle/>
        <a:p>
          <a:endParaRPr lang="en-US"/>
        </a:p>
      </dgm:t>
    </dgm:pt>
    <dgm:pt modelId="{DC514B71-81FB-2D41-B00C-A72EA56C9F33}" type="pres">
      <dgm:prSet presAssocID="{4790D562-B5AD-7648-A0F0-845F4A6297C3}" presName="FiveNodes_5_text" presStyleLbl="node1" presStyleIdx="4" presStyleCnt="5">
        <dgm:presLayoutVars>
          <dgm:bulletEnabled val="1"/>
        </dgm:presLayoutVars>
      </dgm:prSet>
      <dgm:spPr/>
      <dgm:t>
        <a:bodyPr/>
        <a:lstStyle/>
        <a:p>
          <a:endParaRPr lang="en-US"/>
        </a:p>
      </dgm:t>
    </dgm:pt>
  </dgm:ptLst>
  <dgm:cxnLst>
    <dgm:cxn modelId="{0572527B-B518-4047-B3C8-74D0DE83631F}" type="presOf" srcId="{D9D18DB0-D2E7-B14A-8503-5F9F63FAD921}" destId="{44942AE8-F7A6-1F44-8676-7F6615CCE638}" srcOrd="0" destOrd="0" presId="urn:microsoft.com/office/officeart/2005/8/layout/vProcess5"/>
    <dgm:cxn modelId="{F88B39B3-9BB4-4041-BFAD-2106F817C882}" type="presOf" srcId="{6B113C14-D248-4541-BB4A-F0E8F61E7DF4}" destId="{84DC7299-61AF-034E-98BC-F44DC66B5F74}" srcOrd="1" destOrd="0" presId="urn:microsoft.com/office/officeart/2005/8/layout/vProcess5"/>
    <dgm:cxn modelId="{4CD649C0-C373-AF4D-B6A8-8B60852AE1B0}" type="presOf" srcId="{4790D562-B5AD-7648-A0F0-845F4A6297C3}" destId="{D1BBF609-B29B-8845-AD20-5B70AD106846}" srcOrd="0" destOrd="0" presId="urn:microsoft.com/office/officeart/2005/8/layout/vProcess5"/>
    <dgm:cxn modelId="{FF396484-716A-364E-BBFE-90898643366D}" type="presOf" srcId="{0BD10DFC-9880-484A-ADEF-98E75A04F762}" destId="{E8B5D769-1F60-CB4B-9EA5-CEAEC7452516}" srcOrd="0" destOrd="0" presId="urn:microsoft.com/office/officeart/2005/8/layout/vProcess5"/>
    <dgm:cxn modelId="{410CA601-0327-D244-A9C6-91973A4EBB09}" srcId="{4790D562-B5AD-7648-A0F0-845F4A6297C3}" destId="{CF079FE0-8782-3248-BB7F-D09CBA9FE675}" srcOrd="2" destOrd="0" parTransId="{84244FFA-1DEF-8B4A-BBB9-8BBB7434DFA9}" sibTransId="{0BD10DFC-9880-484A-ADEF-98E75A04F762}"/>
    <dgm:cxn modelId="{8631B2CB-BABA-614B-B725-E42517FFBF64}" type="presOf" srcId="{85BD614B-F0E9-D347-983B-51D04057BB1F}" destId="{3C9FDCD2-37C9-7242-817D-3F83386D48D8}" srcOrd="1" destOrd="0" presId="urn:microsoft.com/office/officeart/2005/8/layout/vProcess5"/>
    <dgm:cxn modelId="{DED43782-B1B2-5541-BD4C-493BFE8496F0}" type="presOf" srcId="{85BD614B-F0E9-D347-983B-51D04057BB1F}" destId="{0EAC9285-361F-EA4F-BDC9-F47D1B239D26}" srcOrd="0" destOrd="0" presId="urn:microsoft.com/office/officeart/2005/8/layout/vProcess5"/>
    <dgm:cxn modelId="{C916E7F3-7A84-954B-A016-05D03969AD3E}" type="presOf" srcId="{CF079FE0-8782-3248-BB7F-D09CBA9FE675}" destId="{3151302C-2099-5944-9045-FC06C4F3AFCA}" srcOrd="1" destOrd="0" presId="urn:microsoft.com/office/officeart/2005/8/layout/vProcess5"/>
    <dgm:cxn modelId="{582323FF-C105-D140-A83A-343DDB2DAB2A}" srcId="{4790D562-B5AD-7648-A0F0-845F4A6297C3}" destId="{6B113C14-D248-4541-BB4A-F0E8F61E7DF4}" srcOrd="1" destOrd="0" parTransId="{B8BA7EDB-C410-E84A-A2C4-225B1523FA83}" sibTransId="{FAB04318-44BA-1E4E-B931-D6E7FDE34AA4}"/>
    <dgm:cxn modelId="{E77269BF-CD9C-1C45-904C-9C906FDCDF0A}" type="presOf" srcId="{E0C9AC8A-1400-CD4D-926B-C24872BBC254}" destId="{353C6957-F992-D041-AB94-9AE64443E5AD}" srcOrd="0" destOrd="0" presId="urn:microsoft.com/office/officeart/2005/8/layout/vProcess5"/>
    <dgm:cxn modelId="{12AB40ED-DC34-BA42-B7C7-886DEDE421A4}" srcId="{4790D562-B5AD-7648-A0F0-845F4A6297C3}" destId="{49A7BC1F-2CB5-384D-A6BD-A39ECC9E6523}" srcOrd="4" destOrd="0" parTransId="{E7A7D43A-74FF-F545-8C00-6CD6A8BB2AA5}" sibTransId="{E7D8880C-FAC4-D749-BB4C-F1B4188AFA98}"/>
    <dgm:cxn modelId="{E5F61503-CB48-0B47-9B3C-BA833C3575E8}" type="presOf" srcId="{FAB04318-44BA-1E4E-B931-D6E7FDE34AA4}" destId="{DF48CB59-4753-B244-B461-350B834BE383}" srcOrd="0" destOrd="0" presId="urn:microsoft.com/office/officeart/2005/8/layout/vProcess5"/>
    <dgm:cxn modelId="{16F01021-73FD-6D4F-A85C-E84E71764BBD}" srcId="{4790D562-B5AD-7648-A0F0-845F4A6297C3}" destId="{85BD614B-F0E9-D347-983B-51D04057BB1F}" srcOrd="3" destOrd="0" parTransId="{F70E95BC-EA27-FD46-A1F1-61AB667DB9A6}" sibTransId="{937A3542-FAF1-CC46-9602-85ACAE1A5AEB}"/>
    <dgm:cxn modelId="{B4572AF5-7500-BF41-9C0A-7D990050DA98}" type="presOf" srcId="{CF079FE0-8782-3248-BB7F-D09CBA9FE675}" destId="{E53A4937-8908-714D-94E2-0A736F893801}" srcOrd="0" destOrd="0" presId="urn:microsoft.com/office/officeart/2005/8/layout/vProcess5"/>
    <dgm:cxn modelId="{DB668DF9-00DA-034A-80E9-ADF1443F96CE}" type="presOf" srcId="{49A7BC1F-2CB5-384D-A6BD-A39ECC9E6523}" destId="{EC70AAF2-D17E-3B4C-8995-B6464F0AD948}" srcOrd="0" destOrd="0" presId="urn:microsoft.com/office/officeart/2005/8/layout/vProcess5"/>
    <dgm:cxn modelId="{C0807391-3C82-2846-BDD0-96C18629FA4E}" type="presOf" srcId="{6B113C14-D248-4541-BB4A-F0E8F61E7DF4}" destId="{813E0148-F800-2B42-B3A0-9815F9A7B086}" srcOrd="0" destOrd="0" presId="urn:microsoft.com/office/officeart/2005/8/layout/vProcess5"/>
    <dgm:cxn modelId="{3EA85F6B-11ED-6241-AC84-B2CBB063AA5B}" type="presOf" srcId="{49A7BC1F-2CB5-384D-A6BD-A39ECC9E6523}" destId="{DC514B71-81FB-2D41-B00C-A72EA56C9F33}" srcOrd="1" destOrd="0" presId="urn:microsoft.com/office/officeart/2005/8/layout/vProcess5"/>
    <dgm:cxn modelId="{8C6406EE-7B2D-9C43-A816-9FC6846C39F2}" srcId="{4790D562-B5AD-7648-A0F0-845F4A6297C3}" destId="{D9D18DB0-D2E7-B14A-8503-5F9F63FAD921}" srcOrd="0" destOrd="0" parTransId="{E9909323-3BB6-2746-A5F3-2923441A96DE}" sibTransId="{E0C9AC8A-1400-CD4D-926B-C24872BBC254}"/>
    <dgm:cxn modelId="{FE970626-FE3A-AC43-BE4B-89175262FC63}" type="presOf" srcId="{937A3542-FAF1-CC46-9602-85ACAE1A5AEB}" destId="{1290DEB8-2B1C-7C46-B4EF-066E56F5A6E6}" srcOrd="0" destOrd="0" presId="urn:microsoft.com/office/officeart/2005/8/layout/vProcess5"/>
    <dgm:cxn modelId="{1FBBACC6-8A6F-B34E-BA63-49E9E697252A}" type="presOf" srcId="{D9D18DB0-D2E7-B14A-8503-5F9F63FAD921}" destId="{EA65E752-B5E3-4A44-8E8D-D54A3A773D1B}" srcOrd="1" destOrd="0" presId="urn:microsoft.com/office/officeart/2005/8/layout/vProcess5"/>
    <dgm:cxn modelId="{3C9F561F-4DE9-A64C-B562-330A5AB7781F}" type="presParOf" srcId="{D1BBF609-B29B-8845-AD20-5B70AD106846}" destId="{D9D888F8-4652-874E-8E97-461295DF5EFF}" srcOrd="0" destOrd="0" presId="urn:microsoft.com/office/officeart/2005/8/layout/vProcess5"/>
    <dgm:cxn modelId="{8F726976-DD08-BD49-AC00-B14E04F3EDD9}" type="presParOf" srcId="{D1BBF609-B29B-8845-AD20-5B70AD106846}" destId="{44942AE8-F7A6-1F44-8676-7F6615CCE638}" srcOrd="1" destOrd="0" presId="urn:microsoft.com/office/officeart/2005/8/layout/vProcess5"/>
    <dgm:cxn modelId="{265DF650-F87E-0547-A5B2-103A3590FCDA}" type="presParOf" srcId="{D1BBF609-B29B-8845-AD20-5B70AD106846}" destId="{813E0148-F800-2B42-B3A0-9815F9A7B086}" srcOrd="2" destOrd="0" presId="urn:microsoft.com/office/officeart/2005/8/layout/vProcess5"/>
    <dgm:cxn modelId="{295AB5D0-C6A7-6C44-88DE-8E4FF21E86A7}" type="presParOf" srcId="{D1BBF609-B29B-8845-AD20-5B70AD106846}" destId="{E53A4937-8908-714D-94E2-0A736F893801}" srcOrd="3" destOrd="0" presId="urn:microsoft.com/office/officeart/2005/8/layout/vProcess5"/>
    <dgm:cxn modelId="{69653030-DBC1-294B-8389-BE90C2DFA237}" type="presParOf" srcId="{D1BBF609-B29B-8845-AD20-5B70AD106846}" destId="{0EAC9285-361F-EA4F-BDC9-F47D1B239D26}" srcOrd="4" destOrd="0" presId="urn:microsoft.com/office/officeart/2005/8/layout/vProcess5"/>
    <dgm:cxn modelId="{BD78570D-44C8-E644-A3A1-186B2581A6DD}" type="presParOf" srcId="{D1BBF609-B29B-8845-AD20-5B70AD106846}" destId="{EC70AAF2-D17E-3B4C-8995-B6464F0AD948}" srcOrd="5" destOrd="0" presId="urn:microsoft.com/office/officeart/2005/8/layout/vProcess5"/>
    <dgm:cxn modelId="{6C45C662-6C97-034B-989B-C2CF1E3E6B00}" type="presParOf" srcId="{D1BBF609-B29B-8845-AD20-5B70AD106846}" destId="{353C6957-F992-D041-AB94-9AE64443E5AD}" srcOrd="6" destOrd="0" presId="urn:microsoft.com/office/officeart/2005/8/layout/vProcess5"/>
    <dgm:cxn modelId="{37B8A28D-C59C-464D-BD09-B20A66CAA0AC}" type="presParOf" srcId="{D1BBF609-B29B-8845-AD20-5B70AD106846}" destId="{DF48CB59-4753-B244-B461-350B834BE383}" srcOrd="7" destOrd="0" presId="urn:microsoft.com/office/officeart/2005/8/layout/vProcess5"/>
    <dgm:cxn modelId="{61009BE6-C6EC-1343-8AF7-04E26C99CBC4}" type="presParOf" srcId="{D1BBF609-B29B-8845-AD20-5B70AD106846}" destId="{E8B5D769-1F60-CB4B-9EA5-CEAEC7452516}" srcOrd="8" destOrd="0" presId="urn:microsoft.com/office/officeart/2005/8/layout/vProcess5"/>
    <dgm:cxn modelId="{95355425-A86F-6145-AD42-192412552798}" type="presParOf" srcId="{D1BBF609-B29B-8845-AD20-5B70AD106846}" destId="{1290DEB8-2B1C-7C46-B4EF-066E56F5A6E6}" srcOrd="9" destOrd="0" presId="urn:microsoft.com/office/officeart/2005/8/layout/vProcess5"/>
    <dgm:cxn modelId="{B53519A9-ABDF-1248-B23D-2A222FFE9B3D}" type="presParOf" srcId="{D1BBF609-B29B-8845-AD20-5B70AD106846}" destId="{EA65E752-B5E3-4A44-8E8D-D54A3A773D1B}" srcOrd="10" destOrd="0" presId="urn:microsoft.com/office/officeart/2005/8/layout/vProcess5"/>
    <dgm:cxn modelId="{CBFC4333-853C-9640-B650-5DD6BD714C28}" type="presParOf" srcId="{D1BBF609-B29B-8845-AD20-5B70AD106846}" destId="{84DC7299-61AF-034E-98BC-F44DC66B5F74}" srcOrd="11" destOrd="0" presId="urn:microsoft.com/office/officeart/2005/8/layout/vProcess5"/>
    <dgm:cxn modelId="{85EDE2CB-C0F0-BB4B-953F-ECC0C4B3A5C4}" type="presParOf" srcId="{D1BBF609-B29B-8845-AD20-5B70AD106846}" destId="{3151302C-2099-5944-9045-FC06C4F3AFCA}" srcOrd="12" destOrd="0" presId="urn:microsoft.com/office/officeart/2005/8/layout/vProcess5"/>
    <dgm:cxn modelId="{E7FCB81E-0323-0840-B100-6402F4BCE924}" type="presParOf" srcId="{D1BBF609-B29B-8845-AD20-5B70AD106846}" destId="{3C9FDCD2-37C9-7242-817D-3F83386D48D8}" srcOrd="13" destOrd="0" presId="urn:microsoft.com/office/officeart/2005/8/layout/vProcess5"/>
    <dgm:cxn modelId="{CC4C1F99-67E8-3147-8459-0D70EF1FAD7A}" type="presParOf" srcId="{D1BBF609-B29B-8845-AD20-5B70AD106846}" destId="{DC514B71-81FB-2D41-B00C-A72EA56C9F33}" srcOrd="14"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1F1CD0-2D16-1A4E-999F-48FEE97380DA}" type="doc">
      <dgm:prSet loTypeId="urn:microsoft.com/office/officeart/2005/8/layout/cycle5" loCatId="cycle" qsTypeId="urn:microsoft.com/office/officeart/2005/8/quickstyle/simple4" qsCatId="simple" csTypeId="urn:microsoft.com/office/officeart/2005/8/colors/accent1_2" csCatId="accent1" phldr="1"/>
      <dgm:spPr/>
      <dgm:t>
        <a:bodyPr/>
        <a:lstStyle/>
        <a:p>
          <a:endParaRPr lang="en-US"/>
        </a:p>
      </dgm:t>
    </dgm:pt>
    <dgm:pt modelId="{C8333026-6BCD-9A44-BC84-D4DD4BED7561}">
      <dgm:prSet phldrT="[Text]"/>
      <dgm:spPr/>
      <dgm:t>
        <a:bodyPr/>
        <a:lstStyle/>
        <a:p>
          <a:r>
            <a:rPr lang="en-US" dirty="0" smtClean="0"/>
            <a:t>Needs Assessment</a:t>
          </a:r>
          <a:endParaRPr lang="en-US" dirty="0"/>
        </a:p>
      </dgm:t>
    </dgm:pt>
    <dgm:pt modelId="{1781B6B4-7D7D-D947-8D95-411F55C62D2A}" type="parTrans" cxnId="{5704554E-FDE9-044D-9538-6026EEE6891A}">
      <dgm:prSet/>
      <dgm:spPr/>
      <dgm:t>
        <a:bodyPr/>
        <a:lstStyle/>
        <a:p>
          <a:endParaRPr lang="en-US"/>
        </a:p>
      </dgm:t>
    </dgm:pt>
    <dgm:pt modelId="{06276FFE-8D3C-8643-8F05-C522FB9C1E7E}" type="sibTrans" cxnId="{5704554E-FDE9-044D-9538-6026EEE6891A}">
      <dgm:prSet/>
      <dgm:spPr/>
      <dgm:t>
        <a:bodyPr/>
        <a:lstStyle/>
        <a:p>
          <a:endParaRPr lang="en-US"/>
        </a:p>
      </dgm:t>
    </dgm:pt>
    <dgm:pt modelId="{866E96AA-B6F5-2645-BB48-33C05227E1F3}">
      <dgm:prSet phldrT="[Text]"/>
      <dgm:spPr/>
      <dgm:t>
        <a:bodyPr/>
        <a:lstStyle/>
        <a:p>
          <a:r>
            <a:rPr lang="en-US" dirty="0" smtClean="0"/>
            <a:t>RFP Development</a:t>
          </a:r>
          <a:endParaRPr lang="en-US" dirty="0"/>
        </a:p>
      </dgm:t>
    </dgm:pt>
    <dgm:pt modelId="{B90215A3-99FD-A74A-8E4B-26FA1109C69C}" type="parTrans" cxnId="{A1034CDB-6789-9145-8E37-188439379D95}">
      <dgm:prSet/>
      <dgm:spPr/>
      <dgm:t>
        <a:bodyPr/>
        <a:lstStyle/>
        <a:p>
          <a:endParaRPr lang="en-US"/>
        </a:p>
      </dgm:t>
    </dgm:pt>
    <dgm:pt modelId="{3535115F-41C6-4F45-BAC2-69F6487E6361}" type="sibTrans" cxnId="{A1034CDB-6789-9145-8E37-188439379D95}">
      <dgm:prSet/>
      <dgm:spPr/>
      <dgm:t>
        <a:bodyPr/>
        <a:lstStyle/>
        <a:p>
          <a:endParaRPr lang="en-US"/>
        </a:p>
      </dgm:t>
    </dgm:pt>
    <dgm:pt modelId="{732DD8F6-BF63-A34E-827E-EE1D9D5BB90B}">
      <dgm:prSet phldrT="[Text]"/>
      <dgm:spPr/>
      <dgm:t>
        <a:bodyPr/>
        <a:lstStyle/>
        <a:p>
          <a:r>
            <a:rPr lang="en-US" dirty="0" smtClean="0"/>
            <a:t>Solicitation</a:t>
          </a:r>
          <a:endParaRPr lang="en-US" dirty="0"/>
        </a:p>
      </dgm:t>
    </dgm:pt>
    <dgm:pt modelId="{44776B68-17C1-B64B-8A8D-8E8FB0697F90}" type="parTrans" cxnId="{8EC68E78-AD61-4D40-8652-5550DCC879D6}">
      <dgm:prSet/>
      <dgm:spPr/>
      <dgm:t>
        <a:bodyPr/>
        <a:lstStyle/>
        <a:p>
          <a:endParaRPr lang="en-US"/>
        </a:p>
      </dgm:t>
    </dgm:pt>
    <dgm:pt modelId="{C5ECADA8-A20F-6746-8975-C3711B0FE396}" type="sibTrans" cxnId="{8EC68E78-AD61-4D40-8652-5550DCC879D6}">
      <dgm:prSet/>
      <dgm:spPr/>
      <dgm:t>
        <a:bodyPr/>
        <a:lstStyle/>
        <a:p>
          <a:endParaRPr lang="en-US"/>
        </a:p>
      </dgm:t>
    </dgm:pt>
    <dgm:pt modelId="{8AE36363-517B-4F44-BA10-3D4E37A5F135}">
      <dgm:prSet phldrT="[Text]"/>
      <dgm:spPr/>
      <dgm:t>
        <a:bodyPr/>
        <a:lstStyle/>
        <a:p>
          <a:r>
            <a:rPr lang="en-US" dirty="0" smtClean="0"/>
            <a:t>Evaluation</a:t>
          </a:r>
          <a:endParaRPr lang="en-US" dirty="0"/>
        </a:p>
      </dgm:t>
    </dgm:pt>
    <dgm:pt modelId="{1691B835-4A43-0948-92DE-0DEC912BE694}" type="parTrans" cxnId="{85228321-2288-F141-AD8E-518B10C0F996}">
      <dgm:prSet/>
      <dgm:spPr/>
      <dgm:t>
        <a:bodyPr/>
        <a:lstStyle/>
        <a:p>
          <a:endParaRPr lang="en-US"/>
        </a:p>
      </dgm:t>
    </dgm:pt>
    <dgm:pt modelId="{311DC6C4-C68F-3547-9E84-4ABFB9000247}" type="sibTrans" cxnId="{85228321-2288-F141-AD8E-518B10C0F996}">
      <dgm:prSet/>
      <dgm:spPr/>
      <dgm:t>
        <a:bodyPr/>
        <a:lstStyle/>
        <a:p>
          <a:endParaRPr lang="en-US"/>
        </a:p>
      </dgm:t>
    </dgm:pt>
    <dgm:pt modelId="{A980C481-B862-7D48-8B03-AD1E4C114459}">
      <dgm:prSet phldrT="[Text]"/>
      <dgm:spPr/>
      <dgm:t>
        <a:bodyPr/>
        <a:lstStyle/>
        <a:p>
          <a:r>
            <a:rPr lang="en-US" dirty="0" smtClean="0"/>
            <a:t>Negotiation</a:t>
          </a:r>
          <a:endParaRPr lang="en-US" dirty="0"/>
        </a:p>
      </dgm:t>
    </dgm:pt>
    <dgm:pt modelId="{CB026AA9-D45E-9F4C-8B39-471174683213}" type="parTrans" cxnId="{9DEA18FE-12C3-A84F-8327-DC6B62539176}">
      <dgm:prSet/>
      <dgm:spPr/>
      <dgm:t>
        <a:bodyPr/>
        <a:lstStyle/>
        <a:p>
          <a:endParaRPr lang="en-US"/>
        </a:p>
      </dgm:t>
    </dgm:pt>
    <dgm:pt modelId="{9D6A2800-54D2-6F46-867F-7820566D8CFF}" type="sibTrans" cxnId="{9DEA18FE-12C3-A84F-8327-DC6B62539176}">
      <dgm:prSet/>
      <dgm:spPr/>
      <dgm:t>
        <a:bodyPr/>
        <a:lstStyle/>
        <a:p>
          <a:endParaRPr lang="en-US"/>
        </a:p>
      </dgm:t>
    </dgm:pt>
    <dgm:pt modelId="{FF13CB94-D6AF-AE45-BE0E-7CD0B609425C}">
      <dgm:prSet/>
      <dgm:spPr/>
      <dgm:t>
        <a:bodyPr/>
        <a:lstStyle/>
        <a:p>
          <a:r>
            <a:rPr lang="en-US" dirty="0" smtClean="0"/>
            <a:t>Award</a:t>
          </a:r>
          <a:endParaRPr lang="en-US" dirty="0"/>
        </a:p>
      </dgm:t>
    </dgm:pt>
    <dgm:pt modelId="{BC41EE3D-3186-DC46-A02F-5AD1F0A5C926}" type="parTrans" cxnId="{0AA1D518-CF3D-4245-A179-D314D12C37F8}">
      <dgm:prSet/>
      <dgm:spPr/>
      <dgm:t>
        <a:bodyPr/>
        <a:lstStyle/>
        <a:p>
          <a:endParaRPr lang="en-US"/>
        </a:p>
      </dgm:t>
    </dgm:pt>
    <dgm:pt modelId="{1BBB5716-5C2B-AC49-BD15-3FAD34255190}" type="sibTrans" cxnId="{0AA1D518-CF3D-4245-A179-D314D12C37F8}">
      <dgm:prSet/>
      <dgm:spPr/>
      <dgm:t>
        <a:bodyPr/>
        <a:lstStyle/>
        <a:p>
          <a:endParaRPr lang="en-US"/>
        </a:p>
      </dgm:t>
    </dgm:pt>
    <dgm:pt modelId="{B25F92E0-D97D-6A4D-B3A1-4C79E6663251}">
      <dgm:prSet/>
      <dgm:spPr/>
      <dgm:t>
        <a:bodyPr/>
        <a:lstStyle/>
        <a:p>
          <a:r>
            <a:rPr lang="en-US" dirty="0" smtClean="0"/>
            <a:t>Contract Administration</a:t>
          </a:r>
          <a:endParaRPr lang="en-US" dirty="0"/>
        </a:p>
      </dgm:t>
    </dgm:pt>
    <dgm:pt modelId="{F0D89411-CF2E-EB4B-A36B-CA5C253E5B55}" type="parTrans" cxnId="{149B870E-639A-0D47-82E9-09CF477365F8}">
      <dgm:prSet/>
      <dgm:spPr/>
      <dgm:t>
        <a:bodyPr/>
        <a:lstStyle/>
        <a:p>
          <a:endParaRPr lang="en-US"/>
        </a:p>
      </dgm:t>
    </dgm:pt>
    <dgm:pt modelId="{454FF164-1A01-7E4E-B98E-2F16BEC66B94}" type="sibTrans" cxnId="{149B870E-639A-0D47-82E9-09CF477365F8}">
      <dgm:prSet/>
      <dgm:spPr/>
      <dgm:t>
        <a:bodyPr/>
        <a:lstStyle/>
        <a:p>
          <a:endParaRPr lang="en-US"/>
        </a:p>
      </dgm:t>
    </dgm:pt>
    <dgm:pt modelId="{363DF5ED-92E1-F442-A35A-87F1B38577A5}">
      <dgm:prSet/>
      <dgm:spPr/>
      <dgm:t>
        <a:bodyPr/>
        <a:lstStyle/>
        <a:p>
          <a:r>
            <a:rPr lang="en-US" dirty="0" smtClean="0"/>
            <a:t>Need Solved</a:t>
          </a:r>
          <a:endParaRPr lang="en-US" dirty="0"/>
        </a:p>
      </dgm:t>
    </dgm:pt>
    <dgm:pt modelId="{21FB3FDE-758C-1A4C-A655-2352950C295E}" type="parTrans" cxnId="{85F95E9E-A0FA-F242-B05F-2156C1FBF755}">
      <dgm:prSet/>
      <dgm:spPr/>
      <dgm:t>
        <a:bodyPr/>
        <a:lstStyle/>
        <a:p>
          <a:endParaRPr lang="en-US"/>
        </a:p>
      </dgm:t>
    </dgm:pt>
    <dgm:pt modelId="{61B6EBA4-4919-2C48-81F7-1175540C6D89}" type="sibTrans" cxnId="{85F95E9E-A0FA-F242-B05F-2156C1FBF755}">
      <dgm:prSet/>
      <dgm:spPr/>
      <dgm:t>
        <a:bodyPr/>
        <a:lstStyle/>
        <a:p>
          <a:endParaRPr lang="en-US"/>
        </a:p>
      </dgm:t>
    </dgm:pt>
    <dgm:pt modelId="{41F0FA87-6800-4D4C-BFA8-7FBA56C24EB2}" type="pres">
      <dgm:prSet presAssocID="{C11F1CD0-2D16-1A4E-999F-48FEE97380DA}" presName="cycle" presStyleCnt="0">
        <dgm:presLayoutVars>
          <dgm:dir/>
          <dgm:resizeHandles val="exact"/>
        </dgm:presLayoutVars>
      </dgm:prSet>
      <dgm:spPr/>
      <dgm:t>
        <a:bodyPr/>
        <a:lstStyle/>
        <a:p>
          <a:endParaRPr lang="en-US"/>
        </a:p>
      </dgm:t>
    </dgm:pt>
    <dgm:pt modelId="{BC0681B4-23B1-A049-B0AC-D882686FFA39}" type="pres">
      <dgm:prSet presAssocID="{C8333026-6BCD-9A44-BC84-D4DD4BED7561}" presName="node" presStyleLbl="node1" presStyleIdx="0" presStyleCnt="8">
        <dgm:presLayoutVars>
          <dgm:bulletEnabled val="1"/>
        </dgm:presLayoutVars>
      </dgm:prSet>
      <dgm:spPr/>
      <dgm:t>
        <a:bodyPr/>
        <a:lstStyle/>
        <a:p>
          <a:endParaRPr lang="en-US"/>
        </a:p>
      </dgm:t>
    </dgm:pt>
    <dgm:pt modelId="{D106D29D-67F8-7F46-8880-1B2F8FE376F2}" type="pres">
      <dgm:prSet presAssocID="{C8333026-6BCD-9A44-BC84-D4DD4BED7561}" presName="spNode" presStyleCnt="0"/>
      <dgm:spPr/>
    </dgm:pt>
    <dgm:pt modelId="{6B20E3B4-B4E4-FF45-AB9E-05ADFB548C6B}" type="pres">
      <dgm:prSet presAssocID="{06276FFE-8D3C-8643-8F05-C522FB9C1E7E}" presName="sibTrans" presStyleLbl="sibTrans1D1" presStyleIdx="0" presStyleCnt="8"/>
      <dgm:spPr/>
      <dgm:t>
        <a:bodyPr/>
        <a:lstStyle/>
        <a:p>
          <a:endParaRPr lang="en-US"/>
        </a:p>
      </dgm:t>
    </dgm:pt>
    <dgm:pt modelId="{99A97672-434D-4D45-BEE5-40D6F34CD528}" type="pres">
      <dgm:prSet presAssocID="{866E96AA-B6F5-2645-BB48-33C05227E1F3}" presName="node" presStyleLbl="node1" presStyleIdx="1" presStyleCnt="8">
        <dgm:presLayoutVars>
          <dgm:bulletEnabled val="1"/>
        </dgm:presLayoutVars>
      </dgm:prSet>
      <dgm:spPr/>
      <dgm:t>
        <a:bodyPr/>
        <a:lstStyle/>
        <a:p>
          <a:endParaRPr lang="en-US"/>
        </a:p>
      </dgm:t>
    </dgm:pt>
    <dgm:pt modelId="{B11EC422-6C2F-5A48-9576-F6676E028AE4}" type="pres">
      <dgm:prSet presAssocID="{866E96AA-B6F5-2645-BB48-33C05227E1F3}" presName="spNode" presStyleCnt="0"/>
      <dgm:spPr/>
    </dgm:pt>
    <dgm:pt modelId="{F5C08D53-FEC5-594E-9BBF-424FD458BE9E}" type="pres">
      <dgm:prSet presAssocID="{3535115F-41C6-4F45-BAC2-69F6487E6361}" presName="sibTrans" presStyleLbl="sibTrans1D1" presStyleIdx="1" presStyleCnt="8"/>
      <dgm:spPr/>
      <dgm:t>
        <a:bodyPr/>
        <a:lstStyle/>
        <a:p>
          <a:endParaRPr lang="en-US"/>
        </a:p>
      </dgm:t>
    </dgm:pt>
    <dgm:pt modelId="{3E051673-89E3-0B4C-857D-5AD06B974214}" type="pres">
      <dgm:prSet presAssocID="{732DD8F6-BF63-A34E-827E-EE1D9D5BB90B}" presName="node" presStyleLbl="node1" presStyleIdx="2" presStyleCnt="8">
        <dgm:presLayoutVars>
          <dgm:bulletEnabled val="1"/>
        </dgm:presLayoutVars>
      </dgm:prSet>
      <dgm:spPr/>
      <dgm:t>
        <a:bodyPr/>
        <a:lstStyle/>
        <a:p>
          <a:endParaRPr lang="en-US"/>
        </a:p>
      </dgm:t>
    </dgm:pt>
    <dgm:pt modelId="{9BF5373A-07B5-E940-AC1E-09AFE5128A32}" type="pres">
      <dgm:prSet presAssocID="{732DD8F6-BF63-A34E-827E-EE1D9D5BB90B}" presName="spNode" presStyleCnt="0"/>
      <dgm:spPr/>
    </dgm:pt>
    <dgm:pt modelId="{7EE4E375-735A-8C47-93D6-13C48194D340}" type="pres">
      <dgm:prSet presAssocID="{C5ECADA8-A20F-6746-8975-C3711B0FE396}" presName="sibTrans" presStyleLbl="sibTrans1D1" presStyleIdx="2" presStyleCnt="8"/>
      <dgm:spPr/>
      <dgm:t>
        <a:bodyPr/>
        <a:lstStyle/>
        <a:p>
          <a:endParaRPr lang="en-US"/>
        </a:p>
      </dgm:t>
    </dgm:pt>
    <dgm:pt modelId="{019588C8-EB00-684E-B468-07E2EC98B041}" type="pres">
      <dgm:prSet presAssocID="{8AE36363-517B-4F44-BA10-3D4E37A5F135}" presName="node" presStyleLbl="node1" presStyleIdx="3" presStyleCnt="8">
        <dgm:presLayoutVars>
          <dgm:bulletEnabled val="1"/>
        </dgm:presLayoutVars>
      </dgm:prSet>
      <dgm:spPr/>
      <dgm:t>
        <a:bodyPr/>
        <a:lstStyle/>
        <a:p>
          <a:endParaRPr lang="en-US"/>
        </a:p>
      </dgm:t>
    </dgm:pt>
    <dgm:pt modelId="{77610ADA-91E8-214B-A30D-0B8DFBB53B6D}" type="pres">
      <dgm:prSet presAssocID="{8AE36363-517B-4F44-BA10-3D4E37A5F135}" presName="spNode" presStyleCnt="0"/>
      <dgm:spPr/>
    </dgm:pt>
    <dgm:pt modelId="{7A743E9A-A9CF-BD4E-BAC1-2418579B1E4D}" type="pres">
      <dgm:prSet presAssocID="{311DC6C4-C68F-3547-9E84-4ABFB9000247}" presName="sibTrans" presStyleLbl="sibTrans1D1" presStyleIdx="3" presStyleCnt="8"/>
      <dgm:spPr/>
      <dgm:t>
        <a:bodyPr/>
        <a:lstStyle/>
        <a:p>
          <a:endParaRPr lang="en-US"/>
        </a:p>
      </dgm:t>
    </dgm:pt>
    <dgm:pt modelId="{9894429A-C472-E047-BEA0-6E604143C6AD}" type="pres">
      <dgm:prSet presAssocID="{A980C481-B862-7D48-8B03-AD1E4C114459}" presName="node" presStyleLbl="node1" presStyleIdx="4" presStyleCnt="8">
        <dgm:presLayoutVars>
          <dgm:bulletEnabled val="1"/>
        </dgm:presLayoutVars>
      </dgm:prSet>
      <dgm:spPr/>
      <dgm:t>
        <a:bodyPr/>
        <a:lstStyle/>
        <a:p>
          <a:endParaRPr lang="en-US"/>
        </a:p>
      </dgm:t>
    </dgm:pt>
    <dgm:pt modelId="{80756DFF-8BED-7343-9041-7D3A1D9FAC3A}" type="pres">
      <dgm:prSet presAssocID="{A980C481-B862-7D48-8B03-AD1E4C114459}" presName="spNode" presStyleCnt="0"/>
      <dgm:spPr/>
    </dgm:pt>
    <dgm:pt modelId="{17DF39F4-7DE0-C844-8299-7E8C2C588535}" type="pres">
      <dgm:prSet presAssocID="{9D6A2800-54D2-6F46-867F-7820566D8CFF}" presName="sibTrans" presStyleLbl="sibTrans1D1" presStyleIdx="4" presStyleCnt="8"/>
      <dgm:spPr/>
      <dgm:t>
        <a:bodyPr/>
        <a:lstStyle/>
        <a:p>
          <a:endParaRPr lang="en-US"/>
        </a:p>
      </dgm:t>
    </dgm:pt>
    <dgm:pt modelId="{407F261B-CDAD-C14B-94E9-90B30F555762}" type="pres">
      <dgm:prSet presAssocID="{FF13CB94-D6AF-AE45-BE0E-7CD0B609425C}" presName="node" presStyleLbl="node1" presStyleIdx="5" presStyleCnt="8">
        <dgm:presLayoutVars>
          <dgm:bulletEnabled val="1"/>
        </dgm:presLayoutVars>
      </dgm:prSet>
      <dgm:spPr/>
      <dgm:t>
        <a:bodyPr/>
        <a:lstStyle/>
        <a:p>
          <a:endParaRPr lang="en-US"/>
        </a:p>
      </dgm:t>
    </dgm:pt>
    <dgm:pt modelId="{D4940860-94BD-224E-A8F4-944104BA90D9}" type="pres">
      <dgm:prSet presAssocID="{FF13CB94-D6AF-AE45-BE0E-7CD0B609425C}" presName="spNode" presStyleCnt="0"/>
      <dgm:spPr/>
    </dgm:pt>
    <dgm:pt modelId="{6D3996F9-B6B9-0F4E-B451-5FD38FA027CC}" type="pres">
      <dgm:prSet presAssocID="{1BBB5716-5C2B-AC49-BD15-3FAD34255190}" presName="sibTrans" presStyleLbl="sibTrans1D1" presStyleIdx="5" presStyleCnt="8"/>
      <dgm:spPr/>
      <dgm:t>
        <a:bodyPr/>
        <a:lstStyle/>
        <a:p>
          <a:endParaRPr lang="en-US"/>
        </a:p>
      </dgm:t>
    </dgm:pt>
    <dgm:pt modelId="{BE861A54-4327-664E-8C7B-DD70BB63C9CB}" type="pres">
      <dgm:prSet presAssocID="{B25F92E0-D97D-6A4D-B3A1-4C79E6663251}" presName="node" presStyleLbl="node1" presStyleIdx="6" presStyleCnt="8">
        <dgm:presLayoutVars>
          <dgm:bulletEnabled val="1"/>
        </dgm:presLayoutVars>
      </dgm:prSet>
      <dgm:spPr/>
      <dgm:t>
        <a:bodyPr/>
        <a:lstStyle/>
        <a:p>
          <a:endParaRPr lang="en-US"/>
        </a:p>
      </dgm:t>
    </dgm:pt>
    <dgm:pt modelId="{BFF183F7-3299-7D41-9DEA-629370ED6DEA}" type="pres">
      <dgm:prSet presAssocID="{B25F92E0-D97D-6A4D-B3A1-4C79E6663251}" presName="spNode" presStyleCnt="0"/>
      <dgm:spPr/>
    </dgm:pt>
    <dgm:pt modelId="{18D24761-06E9-BE49-99FD-3961EDB6F953}" type="pres">
      <dgm:prSet presAssocID="{454FF164-1A01-7E4E-B98E-2F16BEC66B94}" presName="sibTrans" presStyleLbl="sibTrans1D1" presStyleIdx="6" presStyleCnt="8"/>
      <dgm:spPr/>
      <dgm:t>
        <a:bodyPr/>
        <a:lstStyle/>
        <a:p>
          <a:endParaRPr lang="en-US"/>
        </a:p>
      </dgm:t>
    </dgm:pt>
    <dgm:pt modelId="{FAE8BB3D-094C-6042-A1EB-C7DBA72D8F20}" type="pres">
      <dgm:prSet presAssocID="{363DF5ED-92E1-F442-A35A-87F1B38577A5}" presName="node" presStyleLbl="node1" presStyleIdx="7" presStyleCnt="8">
        <dgm:presLayoutVars>
          <dgm:bulletEnabled val="1"/>
        </dgm:presLayoutVars>
      </dgm:prSet>
      <dgm:spPr/>
      <dgm:t>
        <a:bodyPr/>
        <a:lstStyle/>
        <a:p>
          <a:endParaRPr lang="en-US"/>
        </a:p>
      </dgm:t>
    </dgm:pt>
    <dgm:pt modelId="{71413E88-BEEE-6E44-B605-9C4EC358E261}" type="pres">
      <dgm:prSet presAssocID="{363DF5ED-92E1-F442-A35A-87F1B38577A5}" presName="spNode" presStyleCnt="0"/>
      <dgm:spPr/>
    </dgm:pt>
    <dgm:pt modelId="{7DA965CE-34EC-804F-AB72-6940622A8464}" type="pres">
      <dgm:prSet presAssocID="{61B6EBA4-4919-2C48-81F7-1175540C6D89}" presName="sibTrans" presStyleLbl="sibTrans1D1" presStyleIdx="7" presStyleCnt="8"/>
      <dgm:spPr/>
      <dgm:t>
        <a:bodyPr/>
        <a:lstStyle/>
        <a:p>
          <a:endParaRPr lang="en-US"/>
        </a:p>
      </dgm:t>
    </dgm:pt>
  </dgm:ptLst>
  <dgm:cxnLst>
    <dgm:cxn modelId="{67942873-EF76-524B-8583-F1D5A460B561}" type="presOf" srcId="{C5ECADA8-A20F-6746-8975-C3711B0FE396}" destId="{7EE4E375-735A-8C47-93D6-13C48194D340}" srcOrd="0" destOrd="0" presId="urn:microsoft.com/office/officeart/2005/8/layout/cycle5"/>
    <dgm:cxn modelId="{9DEA18FE-12C3-A84F-8327-DC6B62539176}" srcId="{C11F1CD0-2D16-1A4E-999F-48FEE97380DA}" destId="{A980C481-B862-7D48-8B03-AD1E4C114459}" srcOrd="4" destOrd="0" parTransId="{CB026AA9-D45E-9F4C-8B39-471174683213}" sibTransId="{9D6A2800-54D2-6F46-867F-7820566D8CFF}"/>
    <dgm:cxn modelId="{640EB67B-D947-4B4F-895E-9750C7E58E86}" type="presOf" srcId="{C11F1CD0-2D16-1A4E-999F-48FEE97380DA}" destId="{41F0FA87-6800-4D4C-BFA8-7FBA56C24EB2}" srcOrd="0" destOrd="0" presId="urn:microsoft.com/office/officeart/2005/8/layout/cycle5"/>
    <dgm:cxn modelId="{0AA1D518-CF3D-4245-A179-D314D12C37F8}" srcId="{C11F1CD0-2D16-1A4E-999F-48FEE97380DA}" destId="{FF13CB94-D6AF-AE45-BE0E-7CD0B609425C}" srcOrd="5" destOrd="0" parTransId="{BC41EE3D-3186-DC46-A02F-5AD1F0A5C926}" sibTransId="{1BBB5716-5C2B-AC49-BD15-3FAD34255190}"/>
    <dgm:cxn modelId="{6B814A76-FDE9-8144-B38D-89C815D59CD1}" type="presOf" srcId="{9D6A2800-54D2-6F46-867F-7820566D8CFF}" destId="{17DF39F4-7DE0-C844-8299-7E8C2C588535}" srcOrd="0" destOrd="0" presId="urn:microsoft.com/office/officeart/2005/8/layout/cycle5"/>
    <dgm:cxn modelId="{A1034CDB-6789-9145-8E37-188439379D95}" srcId="{C11F1CD0-2D16-1A4E-999F-48FEE97380DA}" destId="{866E96AA-B6F5-2645-BB48-33C05227E1F3}" srcOrd="1" destOrd="0" parTransId="{B90215A3-99FD-A74A-8E4B-26FA1109C69C}" sibTransId="{3535115F-41C6-4F45-BAC2-69F6487E6361}"/>
    <dgm:cxn modelId="{DFE2D8D6-B586-F145-BBC6-5F8469F23EB9}" type="presOf" srcId="{06276FFE-8D3C-8643-8F05-C522FB9C1E7E}" destId="{6B20E3B4-B4E4-FF45-AB9E-05ADFB548C6B}" srcOrd="0" destOrd="0" presId="urn:microsoft.com/office/officeart/2005/8/layout/cycle5"/>
    <dgm:cxn modelId="{78FC1B5C-BEAB-094A-9BEF-B7FC173EFDF5}" type="presOf" srcId="{61B6EBA4-4919-2C48-81F7-1175540C6D89}" destId="{7DA965CE-34EC-804F-AB72-6940622A8464}" srcOrd="0" destOrd="0" presId="urn:microsoft.com/office/officeart/2005/8/layout/cycle5"/>
    <dgm:cxn modelId="{85228321-2288-F141-AD8E-518B10C0F996}" srcId="{C11F1CD0-2D16-1A4E-999F-48FEE97380DA}" destId="{8AE36363-517B-4F44-BA10-3D4E37A5F135}" srcOrd="3" destOrd="0" parTransId="{1691B835-4A43-0948-92DE-0DEC912BE694}" sibTransId="{311DC6C4-C68F-3547-9E84-4ABFB9000247}"/>
    <dgm:cxn modelId="{B1A081AD-10DB-0042-98D3-74B8A6829FC0}" type="presOf" srcId="{311DC6C4-C68F-3547-9E84-4ABFB9000247}" destId="{7A743E9A-A9CF-BD4E-BAC1-2418579B1E4D}" srcOrd="0" destOrd="0" presId="urn:microsoft.com/office/officeart/2005/8/layout/cycle5"/>
    <dgm:cxn modelId="{83DE1ECB-B797-8341-9BDA-AA26B31CC805}" type="presOf" srcId="{B25F92E0-D97D-6A4D-B3A1-4C79E6663251}" destId="{BE861A54-4327-664E-8C7B-DD70BB63C9CB}" srcOrd="0" destOrd="0" presId="urn:microsoft.com/office/officeart/2005/8/layout/cycle5"/>
    <dgm:cxn modelId="{608A92C7-EA2A-824C-903E-DBE762D32349}" type="presOf" srcId="{3535115F-41C6-4F45-BAC2-69F6487E6361}" destId="{F5C08D53-FEC5-594E-9BBF-424FD458BE9E}" srcOrd="0" destOrd="0" presId="urn:microsoft.com/office/officeart/2005/8/layout/cycle5"/>
    <dgm:cxn modelId="{147F39BE-B473-9041-8C0C-8BDFA5B2BBC0}" type="presOf" srcId="{8AE36363-517B-4F44-BA10-3D4E37A5F135}" destId="{019588C8-EB00-684E-B468-07E2EC98B041}" srcOrd="0" destOrd="0" presId="urn:microsoft.com/office/officeart/2005/8/layout/cycle5"/>
    <dgm:cxn modelId="{DD184A9B-0DF0-A54F-A8F3-5E514A11F4CA}" type="presOf" srcId="{A980C481-B862-7D48-8B03-AD1E4C114459}" destId="{9894429A-C472-E047-BEA0-6E604143C6AD}" srcOrd="0" destOrd="0" presId="urn:microsoft.com/office/officeart/2005/8/layout/cycle5"/>
    <dgm:cxn modelId="{C3C28520-3645-F645-BE87-9DC2159B95EE}" type="presOf" srcId="{FF13CB94-D6AF-AE45-BE0E-7CD0B609425C}" destId="{407F261B-CDAD-C14B-94E9-90B30F555762}" srcOrd="0" destOrd="0" presId="urn:microsoft.com/office/officeart/2005/8/layout/cycle5"/>
    <dgm:cxn modelId="{85F95E9E-A0FA-F242-B05F-2156C1FBF755}" srcId="{C11F1CD0-2D16-1A4E-999F-48FEE97380DA}" destId="{363DF5ED-92E1-F442-A35A-87F1B38577A5}" srcOrd="7" destOrd="0" parTransId="{21FB3FDE-758C-1A4C-A655-2352950C295E}" sibTransId="{61B6EBA4-4919-2C48-81F7-1175540C6D89}"/>
    <dgm:cxn modelId="{197C5002-9942-4E40-82FB-266E63BE3107}" type="presOf" srcId="{363DF5ED-92E1-F442-A35A-87F1B38577A5}" destId="{FAE8BB3D-094C-6042-A1EB-C7DBA72D8F20}" srcOrd="0" destOrd="0" presId="urn:microsoft.com/office/officeart/2005/8/layout/cycle5"/>
    <dgm:cxn modelId="{7F5374C5-B0AD-0545-9D95-F8B8F101F428}" type="presOf" srcId="{732DD8F6-BF63-A34E-827E-EE1D9D5BB90B}" destId="{3E051673-89E3-0B4C-857D-5AD06B974214}" srcOrd="0" destOrd="0" presId="urn:microsoft.com/office/officeart/2005/8/layout/cycle5"/>
    <dgm:cxn modelId="{149B870E-639A-0D47-82E9-09CF477365F8}" srcId="{C11F1CD0-2D16-1A4E-999F-48FEE97380DA}" destId="{B25F92E0-D97D-6A4D-B3A1-4C79E6663251}" srcOrd="6" destOrd="0" parTransId="{F0D89411-CF2E-EB4B-A36B-CA5C253E5B55}" sibTransId="{454FF164-1A01-7E4E-B98E-2F16BEC66B94}"/>
    <dgm:cxn modelId="{8EC68E78-AD61-4D40-8652-5550DCC879D6}" srcId="{C11F1CD0-2D16-1A4E-999F-48FEE97380DA}" destId="{732DD8F6-BF63-A34E-827E-EE1D9D5BB90B}" srcOrd="2" destOrd="0" parTransId="{44776B68-17C1-B64B-8A8D-8E8FB0697F90}" sibTransId="{C5ECADA8-A20F-6746-8975-C3711B0FE396}"/>
    <dgm:cxn modelId="{193EABDB-8CDA-6143-AFC2-09CDDDB3E1DB}" type="presOf" srcId="{C8333026-6BCD-9A44-BC84-D4DD4BED7561}" destId="{BC0681B4-23B1-A049-B0AC-D882686FFA39}" srcOrd="0" destOrd="0" presId="urn:microsoft.com/office/officeart/2005/8/layout/cycle5"/>
    <dgm:cxn modelId="{5704554E-FDE9-044D-9538-6026EEE6891A}" srcId="{C11F1CD0-2D16-1A4E-999F-48FEE97380DA}" destId="{C8333026-6BCD-9A44-BC84-D4DD4BED7561}" srcOrd="0" destOrd="0" parTransId="{1781B6B4-7D7D-D947-8D95-411F55C62D2A}" sibTransId="{06276FFE-8D3C-8643-8F05-C522FB9C1E7E}"/>
    <dgm:cxn modelId="{BB8EA5FE-3F0D-124E-9979-81E9D1F31521}" type="presOf" srcId="{454FF164-1A01-7E4E-B98E-2F16BEC66B94}" destId="{18D24761-06E9-BE49-99FD-3961EDB6F953}" srcOrd="0" destOrd="0" presId="urn:microsoft.com/office/officeart/2005/8/layout/cycle5"/>
    <dgm:cxn modelId="{C138F98A-F629-1146-9B55-88B2C79B6E0D}" type="presOf" srcId="{866E96AA-B6F5-2645-BB48-33C05227E1F3}" destId="{99A97672-434D-4D45-BEE5-40D6F34CD528}" srcOrd="0" destOrd="0" presId="urn:microsoft.com/office/officeart/2005/8/layout/cycle5"/>
    <dgm:cxn modelId="{A7CAA6B9-3CD9-2347-A29C-5A81483CC0FA}" type="presOf" srcId="{1BBB5716-5C2B-AC49-BD15-3FAD34255190}" destId="{6D3996F9-B6B9-0F4E-B451-5FD38FA027CC}" srcOrd="0" destOrd="0" presId="urn:microsoft.com/office/officeart/2005/8/layout/cycle5"/>
    <dgm:cxn modelId="{FF934BF4-DCE6-0242-9218-A847B2613898}" type="presParOf" srcId="{41F0FA87-6800-4D4C-BFA8-7FBA56C24EB2}" destId="{BC0681B4-23B1-A049-B0AC-D882686FFA39}" srcOrd="0" destOrd="0" presId="urn:microsoft.com/office/officeart/2005/8/layout/cycle5"/>
    <dgm:cxn modelId="{DD9ABB02-70E9-DE44-9418-767FB142F726}" type="presParOf" srcId="{41F0FA87-6800-4D4C-BFA8-7FBA56C24EB2}" destId="{D106D29D-67F8-7F46-8880-1B2F8FE376F2}" srcOrd="1" destOrd="0" presId="urn:microsoft.com/office/officeart/2005/8/layout/cycle5"/>
    <dgm:cxn modelId="{9D0FF9EB-456C-2A47-9566-F575A0A2D861}" type="presParOf" srcId="{41F0FA87-6800-4D4C-BFA8-7FBA56C24EB2}" destId="{6B20E3B4-B4E4-FF45-AB9E-05ADFB548C6B}" srcOrd="2" destOrd="0" presId="urn:microsoft.com/office/officeart/2005/8/layout/cycle5"/>
    <dgm:cxn modelId="{FCE3176C-A262-B047-A741-1907877C5D55}" type="presParOf" srcId="{41F0FA87-6800-4D4C-BFA8-7FBA56C24EB2}" destId="{99A97672-434D-4D45-BEE5-40D6F34CD528}" srcOrd="3" destOrd="0" presId="urn:microsoft.com/office/officeart/2005/8/layout/cycle5"/>
    <dgm:cxn modelId="{42427F83-F230-5846-AFC0-9904CE436EF8}" type="presParOf" srcId="{41F0FA87-6800-4D4C-BFA8-7FBA56C24EB2}" destId="{B11EC422-6C2F-5A48-9576-F6676E028AE4}" srcOrd="4" destOrd="0" presId="urn:microsoft.com/office/officeart/2005/8/layout/cycle5"/>
    <dgm:cxn modelId="{F389EED1-FA02-AA40-83F5-A7370B6D923F}" type="presParOf" srcId="{41F0FA87-6800-4D4C-BFA8-7FBA56C24EB2}" destId="{F5C08D53-FEC5-594E-9BBF-424FD458BE9E}" srcOrd="5" destOrd="0" presId="urn:microsoft.com/office/officeart/2005/8/layout/cycle5"/>
    <dgm:cxn modelId="{834ECE88-2666-2C4F-917F-298F95BA4BA3}" type="presParOf" srcId="{41F0FA87-6800-4D4C-BFA8-7FBA56C24EB2}" destId="{3E051673-89E3-0B4C-857D-5AD06B974214}" srcOrd="6" destOrd="0" presId="urn:microsoft.com/office/officeart/2005/8/layout/cycle5"/>
    <dgm:cxn modelId="{F5DB764E-3712-7E40-9284-432997136AB3}" type="presParOf" srcId="{41F0FA87-6800-4D4C-BFA8-7FBA56C24EB2}" destId="{9BF5373A-07B5-E940-AC1E-09AFE5128A32}" srcOrd="7" destOrd="0" presId="urn:microsoft.com/office/officeart/2005/8/layout/cycle5"/>
    <dgm:cxn modelId="{CF58B7B5-5285-034C-B070-3F20F5F554D4}" type="presParOf" srcId="{41F0FA87-6800-4D4C-BFA8-7FBA56C24EB2}" destId="{7EE4E375-735A-8C47-93D6-13C48194D340}" srcOrd="8" destOrd="0" presId="urn:microsoft.com/office/officeart/2005/8/layout/cycle5"/>
    <dgm:cxn modelId="{7A01F08D-3D83-5B45-9A42-C236A0DD2879}" type="presParOf" srcId="{41F0FA87-6800-4D4C-BFA8-7FBA56C24EB2}" destId="{019588C8-EB00-684E-B468-07E2EC98B041}" srcOrd="9" destOrd="0" presId="urn:microsoft.com/office/officeart/2005/8/layout/cycle5"/>
    <dgm:cxn modelId="{1DCB4893-63C2-1A49-B39C-C4811A9A9557}" type="presParOf" srcId="{41F0FA87-6800-4D4C-BFA8-7FBA56C24EB2}" destId="{77610ADA-91E8-214B-A30D-0B8DFBB53B6D}" srcOrd="10" destOrd="0" presId="urn:microsoft.com/office/officeart/2005/8/layout/cycle5"/>
    <dgm:cxn modelId="{258D2574-546B-164B-B9C7-2EFEF2A13F3B}" type="presParOf" srcId="{41F0FA87-6800-4D4C-BFA8-7FBA56C24EB2}" destId="{7A743E9A-A9CF-BD4E-BAC1-2418579B1E4D}" srcOrd="11" destOrd="0" presId="urn:microsoft.com/office/officeart/2005/8/layout/cycle5"/>
    <dgm:cxn modelId="{47464771-97C7-404D-A104-09C012620AF7}" type="presParOf" srcId="{41F0FA87-6800-4D4C-BFA8-7FBA56C24EB2}" destId="{9894429A-C472-E047-BEA0-6E604143C6AD}" srcOrd="12" destOrd="0" presId="urn:microsoft.com/office/officeart/2005/8/layout/cycle5"/>
    <dgm:cxn modelId="{0B2D22B2-B112-C14A-B507-EB78547BDA31}" type="presParOf" srcId="{41F0FA87-6800-4D4C-BFA8-7FBA56C24EB2}" destId="{80756DFF-8BED-7343-9041-7D3A1D9FAC3A}" srcOrd="13" destOrd="0" presId="urn:microsoft.com/office/officeart/2005/8/layout/cycle5"/>
    <dgm:cxn modelId="{A0801773-C073-914F-8078-714C1ACD0742}" type="presParOf" srcId="{41F0FA87-6800-4D4C-BFA8-7FBA56C24EB2}" destId="{17DF39F4-7DE0-C844-8299-7E8C2C588535}" srcOrd="14" destOrd="0" presId="urn:microsoft.com/office/officeart/2005/8/layout/cycle5"/>
    <dgm:cxn modelId="{88C90CEE-A27A-0743-8E37-2D57B0AFDE81}" type="presParOf" srcId="{41F0FA87-6800-4D4C-BFA8-7FBA56C24EB2}" destId="{407F261B-CDAD-C14B-94E9-90B30F555762}" srcOrd="15" destOrd="0" presId="urn:microsoft.com/office/officeart/2005/8/layout/cycle5"/>
    <dgm:cxn modelId="{89F30CA1-0A20-C84B-A970-357104939091}" type="presParOf" srcId="{41F0FA87-6800-4D4C-BFA8-7FBA56C24EB2}" destId="{D4940860-94BD-224E-A8F4-944104BA90D9}" srcOrd="16" destOrd="0" presId="urn:microsoft.com/office/officeart/2005/8/layout/cycle5"/>
    <dgm:cxn modelId="{D3A9591E-60B1-0B4D-877E-C8EDF76EE5C9}" type="presParOf" srcId="{41F0FA87-6800-4D4C-BFA8-7FBA56C24EB2}" destId="{6D3996F9-B6B9-0F4E-B451-5FD38FA027CC}" srcOrd="17" destOrd="0" presId="urn:microsoft.com/office/officeart/2005/8/layout/cycle5"/>
    <dgm:cxn modelId="{6196AFC6-B74B-404E-8BCA-93A2ABB7D502}" type="presParOf" srcId="{41F0FA87-6800-4D4C-BFA8-7FBA56C24EB2}" destId="{BE861A54-4327-664E-8C7B-DD70BB63C9CB}" srcOrd="18" destOrd="0" presId="urn:microsoft.com/office/officeart/2005/8/layout/cycle5"/>
    <dgm:cxn modelId="{EF94ABA5-4E66-F14F-AC9A-75C777242058}" type="presParOf" srcId="{41F0FA87-6800-4D4C-BFA8-7FBA56C24EB2}" destId="{BFF183F7-3299-7D41-9DEA-629370ED6DEA}" srcOrd="19" destOrd="0" presId="urn:microsoft.com/office/officeart/2005/8/layout/cycle5"/>
    <dgm:cxn modelId="{9B514CD5-3F8B-0648-9DFB-B5B260258994}" type="presParOf" srcId="{41F0FA87-6800-4D4C-BFA8-7FBA56C24EB2}" destId="{18D24761-06E9-BE49-99FD-3961EDB6F953}" srcOrd="20" destOrd="0" presId="urn:microsoft.com/office/officeart/2005/8/layout/cycle5"/>
    <dgm:cxn modelId="{BCBDA381-AC9B-764E-B80F-EECE0AA954B3}" type="presParOf" srcId="{41F0FA87-6800-4D4C-BFA8-7FBA56C24EB2}" destId="{FAE8BB3D-094C-6042-A1EB-C7DBA72D8F20}" srcOrd="21" destOrd="0" presId="urn:microsoft.com/office/officeart/2005/8/layout/cycle5"/>
    <dgm:cxn modelId="{C5058202-109C-D34E-8BBB-CFD36356BFEE}" type="presParOf" srcId="{41F0FA87-6800-4D4C-BFA8-7FBA56C24EB2}" destId="{71413E88-BEEE-6E44-B605-9C4EC358E261}" srcOrd="22" destOrd="0" presId="urn:microsoft.com/office/officeart/2005/8/layout/cycle5"/>
    <dgm:cxn modelId="{A2EF1F29-FA9B-404A-AC8D-243ADBC09083}" type="presParOf" srcId="{41F0FA87-6800-4D4C-BFA8-7FBA56C24EB2}" destId="{7DA965CE-34EC-804F-AB72-6940622A8464}" srcOrd="23" destOrd="0" presId="urn:microsoft.com/office/officeart/2005/8/layout/cycle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4942AE8-F7A6-1F44-8676-7F6615CCE638}">
      <dsp:nvSpPr>
        <dsp:cNvPr id="0" name=""/>
        <dsp:cNvSpPr/>
      </dsp:nvSpPr>
      <dsp:spPr>
        <a:xfrm>
          <a:off x="0" y="0"/>
          <a:ext cx="5922623" cy="82295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kern="1200" dirty="0" smtClean="0"/>
            <a:t>•Three Phases</a:t>
          </a:r>
          <a:endParaRPr lang="en-US" sz="2900" kern="1200" dirty="0"/>
        </a:p>
      </dsp:txBody>
      <dsp:txXfrm>
        <a:off x="0" y="0"/>
        <a:ext cx="4986506" cy="822959"/>
      </dsp:txXfrm>
    </dsp:sp>
    <dsp:sp modelId="{813E0148-F800-2B42-B3A0-9815F9A7B086}">
      <dsp:nvSpPr>
        <dsp:cNvPr id="0" name=""/>
        <dsp:cNvSpPr/>
      </dsp:nvSpPr>
      <dsp:spPr>
        <a:xfrm>
          <a:off x="442273" y="937259"/>
          <a:ext cx="5922623" cy="82295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Pre-Award (Planning)</a:t>
          </a:r>
          <a:endParaRPr lang="en-US" sz="2900" kern="1200" dirty="0"/>
        </a:p>
      </dsp:txBody>
      <dsp:txXfrm>
        <a:off x="442273" y="937259"/>
        <a:ext cx="4945425" cy="822959"/>
      </dsp:txXfrm>
    </dsp:sp>
    <dsp:sp modelId="{E53A4937-8908-714D-94E2-0A736F893801}">
      <dsp:nvSpPr>
        <dsp:cNvPr id="0" name=""/>
        <dsp:cNvSpPr/>
      </dsp:nvSpPr>
      <dsp:spPr>
        <a:xfrm>
          <a:off x="884547" y="1874519"/>
          <a:ext cx="5922623" cy="82295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Solicitation and Award</a:t>
          </a:r>
          <a:endParaRPr lang="en-US" sz="2900" kern="1200" dirty="0"/>
        </a:p>
      </dsp:txBody>
      <dsp:txXfrm>
        <a:off x="884547" y="1874519"/>
        <a:ext cx="4945425" cy="822959"/>
      </dsp:txXfrm>
    </dsp:sp>
    <dsp:sp modelId="{0EAC9285-361F-EA4F-BDC9-F47D1B239D26}">
      <dsp:nvSpPr>
        <dsp:cNvPr id="0" name=""/>
        <dsp:cNvSpPr/>
      </dsp:nvSpPr>
      <dsp:spPr>
        <a:xfrm>
          <a:off x="1326821" y="2811779"/>
          <a:ext cx="5922623" cy="82295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a:lnSpc>
              <a:spcPct val="90000"/>
            </a:lnSpc>
            <a:spcBef>
              <a:spcPct val="0"/>
            </a:spcBef>
            <a:spcAft>
              <a:spcPct val="35000"/>
            </a:spcAft>
          </a:pPr>
          <a:r>
            <a:rPr lang="en-US" sz="2900" kern="1200" dirty="0" smtClean="0"/>
            <a:t>Post Award (Administration)</a:t>
          </a:r>
          <a:endParaRPr lang="en-US" sz="2900" kern="1200" dirty="0"/>
        </a:p>
      </dsp:txBody>
      <dsp:txXfrm>
        <a:off x="1326821" y="2811779"/>
        <a:ext cx="4945425" cy="822959"/>
      </dsp:txXfrm>
    </dsp:sp>
    <dsp:sp modelId="{EC70AAF2-D17E-3B4C-8995-B6464F0AD948}">
      <dsp:nvSpPr>
        <dsp:cNvPr id="0" name=""/>
        <dsp:cNvSpPr/>
      </dsp:nvSpPr>
      <dsp:spPr>
        <a:xfrm flipV="1">
          <a:off x="7342639" y="4484139"/>
          <a:ext cx="245078" cy="8785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l" defTabSz="222250">
            <a:lnSpc>
              <a:spcPct val="90000"/>
            </a:lnSpc>
            <a:spcBef>
              <a:spcPct val="0"/>
            </a:spcBef>
            <a:spcAft>
              <a:spcPct val="35000"/>
            </a:spcAft>
          </a:pPr>
          <a:endParaRPr lang="en-US" sz="500" kern="1200"/>
        </a:p>
      </dsp:txBody>
      <dsp:txXfrm flipV="1">
        <a:off x="7342639" y="4484139"/>
        <a:ext cx="204641" cy="87859"/>
      </dsp:txXfrm>
    </dsp:sp>
    <dsp:sp modelId="{353C6957-F992-D041-AB94-9AE64443E5AD}">
      <dsp:nvSpPr>
        <dsp:cNvPr id="0" name=""/>
        <dsp:cNvSpPr/>
      </dsp:nvSpPr>
      <dsp:spPr>
        <a:xfrm>
          <a:off x="5387699" y="601217"/>
          <a:ext cx="534923" cy="534923"/>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5387699" y="601217"/>
        <a:ext cx="534923" cy="534923"/>
      </dsp:txXfrm>
    </dsp:sp>
    <dsp:sp modelId="{DF48CB59-4753-B244-B461-350B834BE383}">
      <dsp:nvSpPr>
        <dsp:cNvPr id="0" name=""/>
        <dsp:cNvSpPr/>
      </dsp:nvSpPr>
      <dsp:spPr>
        <a:xfrm>
          <a:off x="5829973" y="1538477"/>
          <a:ext cx="534923" cy="534923"/>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5829973" y="1538477"/>
        <a:ext cx="534923" cy="534923"/>
      </dsp:txXfrm>
    </dsp:sp>
    <dsp:sp modelId="{E8B5D769-1F60-CB4B-9EA5-CEAEC7452516}">
      <dsp:nvSpPr>
        <dsp:cNvPr id="0" name=""/>
        <dsp:cNvSpPr/>
      </dsp:nvSpPr>
      <dsp:spPr>
        <a:xfrm>
          <a:off x="6272247" y="2462021"/>
          <a:ext cx="534923" cy="534923"/>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272247" y="2462021"/>
        <a:ext cx="534923" cy="534923"/>
      </dsp:txXfrm>
    </dsp:sp>
    <dsp:sp modelId="{1290DEB8-2B1C-7C46-B4EF-066E56F5A6E6}">
      <dsp:nvSpPr>
        <dsp:cNvPr id="0" name=""/>
        <dsp:cNvSpPr/>
      </dsp:nvSpPr>
      <dsp:spPr>
        <a:xfrm>
          <a:off x="6714521" y="3408425"/>
          <a:ext cx="534923" cy="534923"/>
        </a:xfrm>
        <a:prstGeom prst="downArrow">
          <a:avLst>
            <a:gd name="adj1" fmla="val 55000"/>
            <a:gd name="adj2" fmla="val 45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endParaRPr lang="en-US" sz="2400" kern="1200"/>
        </a:p>
      </dsp:txBody>
      <dsp:txXfrm>
        <a:off x="6714521" y="3408425"/>
        <a:ext cx="534923" cy="53492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C0681B4-23B1-A049-B0AC-D882686FFA39}">
      <dsp:nvSpPr>
        <dsp:cNvPr id="0" name=""/>
        <dsp:cNvSpPr/>
      </dsp:nvSpPr>
      <dsp:spPr>
        <a:xfrm>
          <a:off x="3404201" y="3526"/>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Needs Assessment</a:t>
          </a:r>
          <a:endParaRPr lang="en-US" sz="900" kern="1200" dirty="0"/>
        </a:p>
      </dsp:txBody>
      <dsp:txXfrm>
        <a:off x="3404201" y="3526"/>
        <a:ext cx="884622" cy="575004"/>
      </dsp:txXfrm>
    </dsp:sp>
    <dsp:sp modelId="{6B20E3B4-B4E4-FF45-AB9E-05ADFB548C6B}">
      <dsp:nvSpPr>
        <dsp:cNvPr id="0" name=""/>
        <dsp:cNvSpPr/>
      </dsp:nvSpPr>
      <dsp:spPr>
        <a:xfrm>
          <a:off x="1851541" y="291028"/>
          <a:ext cx="3989942" cy="3989942"/>
        </a:xfrm>
        <a:custGeom>
          <a:avLst/>
          <a:gdLst/>
          <a:ahLst/>
          <a:cxnLst/>
          <a:rect l="0" t="0" r="0" b="0"/>
          <a:pathLst>
            <a:path>
              <a:moveTo>
                <a:pt x="2563637" y="82766"/>
              </a:moveTo>
              <a:arcTo wR="1994971" hR="1994971" stAng="17193711" swAng="680480"/>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9A97672-434D-4D45-BEE5-40D6F34CD528}">
      <dsp:nvSpPr>
        <dsp:cNvPr id="0" name=""/>
        <dsp:cNvSpPr/>
      </dsp:nvSpPr>
      <dsp:spPr>
        <a:xfrm>
          <a:off x="4814858" y="587839"/>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RFP Development</a:t>
          </a:r>
          <a:endParaRPr lang="en-US" sz="900" kern="1200" dirty="0"/>
        </a:p>
      </dsp:txBody>
      <dsp:txXfrm>
        <a:off x="4814858" y="587839"/>
        <a:ext cx="884622" cy="575004"/>
      </dsp:txXfrm>
    </dsp:sp>
    <dsp:sp modelId="{F5C08D53-FEC5-594E-9BBF-424FD458BE9E}">
      <dsp:nvSpPr>
        <dsp:cNvPr id="0" name=""/>
        <dsp:cNvSpPr/>
      </dsp:nvSpPr>
      <dsp:spPr>
        <a:xfrm>
          <a:off x="1851541" y="291028"/>
          <a:ext cx="3989942" cy="3989942"/>
        </a:xfrm>
        <a:custGeom>
          <a:avLst/>
          <a:gdLst/>
          <a:ahLst/>
          <a:cxnLst/>
          <a:rect l="0" t="0" r="0" b="0"/>
          <a:pathLst>
            <a:path>
              <a:moveTo>
                <a:pt x="3737917" y="1024380"/>
              </a:moveTo>
              <a:arcTo wR="1994971" hR="1994971" stAng="19853279" swAng="940502"/>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3E051673-89E3-0B4C-857D-5AD06B974214}">
      <dsp:nvSpPr>
        <dsp:cNvPr id="0" name=""/>
        <dsp:cNvSpPr/>
      </dsp:nvSpPr>
      <dsp:spPr>
        <a:xfrm>
          <a:off x="5399172" y="1998497"/>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Solicitation</a:t>
          </a:r>
          <a:endParaRPr lang="en-US" sz="900" kern="1200" dirty="0"/>
        </a:p>
      </dsp:txBody>
      <dsp:txXfrm>
        <a:off x="5399172" y="1998497"/>
        <a:ext cx="884622" cy="575004"/>
      </dsp:txXfrm>
    </dsp:sp>
    <dsp:sp modelId="{7EE4E375-735A-8C47-93D6-13C48194D340}">
      <dsp:nvSpPr>
        <dsp:cNvPr id="0" name=""/>
        <dsp:cNvSpPr/>
      </dsp:nvSpPr>
      <dsp:spPr>
        <a:xfrm>
          <a:off x="1851541" y="291028"/>
          <a:ext cx="3989942" cy="3989942"/>
        </a:xfrm>
        <a:custGeom>
          <a:avLst/>
          <a:gdLst/>
          <a:ahLst/>
          <a:cxnLst/>
          <a:rect l="0" t="0" r="0" b="0"/>
          <a:pathLst>
            <a:path>
              <a:moveTo>
                <a:pt x="3935332" y="2458554"/>
              </a:moveTo>
              <a:arcTo wR="1994971" hR="1994971" stAng="806219" swAng="940502"/>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19588C8-EB00-684E-B468-07E2EC98B041}">
      <dsp:nvSpPr>
        <dsp:cNvPr id="0" name=""/>
        <dsp:cNvSpPr/>
      </dsp:nvSpPr>
      <dsp:spPr>
        <a:xfrm>
          <a:off x="4814858" y="3409155"/>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Evaluation</a:t>
          </a:r>
          <a:endParaRPr lang="en-US" sz="900" kern="1200" dirty="0"/>
        </a:p>
      </dsp:txBody>
      <dsp:txXfrm>
        <a:off x="4814858" y="3409155"/>
        <a:ext cx="884622" cy="575004"/>
      </dsp:txXfrm>
    </dsp:sp>
    <dsp:sp modelId="{7A743E9A-A9CF-BD4E-BAC1-2418579B1E4D}">
      <dsp:nvSpPr>
        <dsp:cNvPr id="0" name=""/>
        <dsp:cNvSpPr/>
      </dsp:nvSpPr>
      <dsp:spPr>
        <a:xfrm>
          <a:off x="1851541" y="291028"/>
          <a:ext cx="3989942" cy="3989942"/>
        </a:xfrm>
        <a:custGeom>
          <a:avLst/>
          <a:gdLst/>
          <a:ahLst/>
          <a:cxnLst/>
          <a:rect l="0" t="0" r="0" b="0"/>
          <a:pathLst>
            <a:path>
              <a:moveTo>
                <a:pt x="2928575" y="3758006"/>
              </a:moveTo>
              <a:arcTo wR="1994971" hR="1994971" stAng="3725809" swAng="680480"/>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9894429A-C472-E047-BEA0-6E604143C6AD}">
      <dsp:nvSpPr>
        <dsp:cNvPr id="0" name=""/>
        <dsp:cNvSpPr/>
      </dsp:nvSpPr>
      <dsp:spPr>
        <a:xfrm>
          <a:off x="3404201" y="3993468"/>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Negotiation</a:t>
          </a:r>
          <a:endParaRPr lang="en-US" sz="900" kern="1200" dirty="0"/>
        </a:p>
      </dsp:txBody>
      <dsp:txXfrm>
        <a:off x="3404201" y="3993468"/>
        <a:ext cx="884622" cy="575004"/>
      </dsp:txXfrm>
    </dsp:sp>
    <dsp:sp modelId="{17DF39F4-7DE0-C844-8299-7E8C2C588535}">
      <dsp:nvSpPr>
        <dsp:cNvPr id="0" name=""/>
        <dsp:cNvSpPr/>
      </dsp:nvSpPr>
      <dsp:spPr>
        <a:xfrm>
          <a:off x="1851541" y="291028"/>
          <a:ext cx="3989942" cy="3989942"/>
        </a:xfrm>
        <a:custGeom>
          <a:avLst/>
          <a:gdLst/>
          <a:ahLst/>
          <a:cxnLst/>
          <a:rect l="0" t="0" r="0" b="0"/>
          <a:pathLst>
            <a:path>
              <a:moveTo>
                <a:pt x="1426304" y="3907176"/>
              </a:moveTo>
              <a:arcTo wR="1994971" hR="1994971" stAng="6393711" swAng="680480"/>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407F261B-CDAD-C14B-94E9-90B30F555762}">
      <dsp:nvSpPr>
        <dsp:cNvPr id="0" name=""/>
        <dsp:cNvSpPr/>
      </dsp:nvSpPr>
      <dsp:spPr>
        <a:xfrm>
          <a:off x="1993543" y="3409155"/>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Award</a:t>
          </a:r>
          <a:endParaRPr lang="en-US" sz="900" kern="1200" dirty="0"/>
        </a:p>
      </dsp:txBody>
      <dsp:txXfrm>
        <a:off x="1993543" y="3409155"/>
        <a:ext cx="884622" cy="575004"/>
      </dsp:txXfrm>
    </dsp:sp>
    <dsp:sp modelId="{6D3996F9-B6B9-0F4E-B451-5FD38FA027CC}">
      <dsp:nvSpPr>
        <dsp:cNvPr id="0" name=""/>
        <dsp:cNvSpPr/>
      </dsp:nvSpPr>
      <dsp:spPr>
        <a:xfrm>
          <a:off x="1851541" y="291028"/>
          <a:ext cx="3989942" cy="3989942"/>
        </a:xfrm>
        <a:custGeom>
          <a:avLst/>
          <a:gdLst/>
          <a:ahLst/>
          <a:cxnLst/>
          <a:rect l="0" t="0" r="0" b="0"/>
          <a:pathLst>
            <a:path>
              <a:moveTo>
                <a:pt x="252024" y="2965561"/>
              </a:moveTo>
              <a:arcTo wR="1994971" hR="1994971" stAng="9053279" swAng="940502"/>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BE861A54-4327-664E-8C7B-DD70BB63C9CB}">
      <dsp:nvSpPr>
        <dsp:cNvPr id="0" name=""/>
        <dsp:cNvSpPr/>
      </dsp:nvSpPr>
      <dsp:spPr>
        <a:xfrm>
          <a:off x="1409229" y="1998497"/>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Contract Administration</a:t>
          </a:r>
          <a:endParaRPr lang="en-US" sz="900" kern="1200" dirty="0"/>
        </a:p>
      </dsp:txBody>
      <dsp:txXfrm>
        <a:off x="1409229" y="1998497"/>
        <a:ext cx="884622" cy="575004"/>
      </dsp:txXfrm>
    </dsp:sp>
    <dsp:sp modelId="{18D24761-06E9-BE49-99FD-3961EDB6F953}">
      <dsp:nvSpPr>
        <dsp:cNvPr id="0" name=""/>
        <dsp:cNvSpPr/>
      </dsp:nvSpPr>
      <dsp:spPr>
        <a:xfrm>
          <a:off x="1851541" y="291028"/>
          <a:ext cx="3989942" cy="3989942"/>
        </a:xfrm>
        <a:custGeom>
          <a:avLst/>
          <a:gdLst/>
          <a:ahLst/>
          <a:cxnLst/>
          <a:rect l="0" t="0" r="0" b="0"/>
          <a:pathLst>
            <a:path>
              <a:moveTo>
                <a:pt x="54610" y="1531388"/>
              </a:moveTo>
              <a:arcTo wR="1994971" hR="1994971" stAng="11606219" swAng="940502"/>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AE8BB3D-094C-6042-A1EB-C7DBA72D8F20}">
      <dsp:nvSpPr>
        <dsp:cNvPr id="0" name=""/>
        <dsp:cNvSpPr/>
      </dsp:nvSpPr>
      <dsp:spPr>
        <a:xfrm>
          <a:off x="1993543" y="587839"/>
          <a:ext cx="884622" cy="575004"/>
        </a:xfrm>
        <a:prstGeom prst="roundRect">
          <a:avLst/>
        </a:prstGeom>
        <a:blipFill rotWithShape="0">
          <a:blip xmlns:r="http://schemas.openxmlformats.org/officeDocument/2006/relationships" r:embed="rId1">
            <a:duotone>
              <a:schemeClr val="accent1">
                <a:hueOff val="0"/>
                <a:satOff val="0"/>
                <a:lumOff val="0"/>
                <a:alphaOff val="0"/>
                <a:shade val="30000"/>
                <a:alpha val="50000"/>
                <a:satMod val="150000"/>
              </a:schemeClr>
              <a:schemeClr val="accent1">
                <a:hueOff val="0"/>
                <a:satOff val="0"/>
                <a:lumOff val="0"/>
                <a:alphaOff val="0"/>
                <a:tint val="50000"/>
                <a:alpha val="10000"/>
                <a:satMod val="150000"/>
              </a:schemeClr>
            </a:duotone>
          </a:blip>
          <a:stretch/>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kern="1200" dirty="0" smtClean="0"/>
            <a:t>Need Solved</a:t>
          </a:r>
          <a:endParaRPr lang="en-US" sz="900" kern="1200" dirty="0"/>
        </a:p>
      </dsp:txBody>
      <dsp:txXfrm>
        <a:off x="1993543" y="587839"/>
        <a:ext cx="884622" cy="575004"/>
      </dsp:txXfrm>
    </dsp:sp>
    <dsp:sp modelId="{7DA965CE-34EC-804F-AB72-6940622A8464}">
      <dsp:nvSpPr>
        <dsp:cNvPr id="0" name=""/>
        <dsp:cNvSpPr/>
      </dsp:nvSpPr>
      <dsp:spPr>
        <a:xfrm>
          <a:off x="1851541" y="291028"/>
          <a:ext cx="3989942" cy="3989942"/>
        </a:xfrm>
        <a:custGeom>
          <a:avLst/>
          <a:gdLst/>
          <a:ahLst/>
          <a:cxnLst/>
          <a:rect l="0" t="0" r="0" b="0"/>
          <a:pathLst>
            <a:path>
              <a:moveTo>
                <a:pt x="1061366" y="231936"/>
              </a:moveTo>
              <a:arcTo wR="1994971" hR="1994971" stAng="14525809" swAng="680480"/>
            </a:path>
          </a:pathLst>
        </a:custGeom>
        <a:noFill/>
        <a:ln w="19050"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20D88E-A919-814B-906B-6BB72A6DAE77}" type="datetimeFigureOut">
              <a:rPr lang="en-US" smtClean="0"/>
              <a:pPr/>
              <a:t>3/10/14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78A5B7-CE87-AD47-9406-681E2272657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Competitive Bidding  - </a:t>
            </a:r>
            <a:r>
              <a:rPr lang="en-US" dirty="0" smtClean="0"/>
              <a:t>According to NIGP – Our authority in public purchasing </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26</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Written</a:t>
            </a:r>
            <a:r>
              <a:rPr lang="en-US" baseline="0" dirty="0" smtClean="0"/>
              <a:t> documentation is </a:t>
            </a:r>
            <a:r>
              <a:rPr lang="en-US" baseline="0" dirty="0" err="1" smtClean="0"/>
              <a:t>reuired</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30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evaluation committee/panel should be selected</a:t>
            </a:r>
          </a:p>
          <a:p>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33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After bid closing, the technical, management, and company sections of the proposals are forwarded to the evaluation committee along with a scoring grid</a:t>
            </a:r>
          </a:p>
          <a:p>
            <a:pPr lvl="0"/>
            <a:r>
              <a:rPr lang="en-US" dirty="0" smtClean="0"/>
              <a:t>The evaluation committee undertakes a collective review of the responses on a more formal basis, with final marks arrived at through consensus or through an averaging of all marks</a:t>
            </a:r>
          </a:p>
          <a:p>
            <a:pPr lvl="0"/>
            <a:r>
              <a:rPr lang="en-US" dirty="0" smtClean="0"/>
              <a:t>Results of the ratings are tabulated in a summary report and a final review is done to remove any inconsistencies  </a:t>
            </a:r>
          </a:p>
          <a:p>
            <a:pPr lvl="0"/>
            <a:r>
              <a:rPr lang="en-US" dirty="0" smtClean="0"/>
              <a:t>Strengths, weakness, and missing information are all recorded on the report.  </a:t>
            </a:r>
          </a:p>
          <a:p>
            <a:pPr lvl="0"/>
            <a:r>
              <a:rPr lang="en-US" dirty="0" smtClean="0"/>
              <a:t>The report is signed by all committee members and placed in the procurement file.</a:t>
            </a:r>
          </a:p>
          <a:p>
            <a:pPr lvl="0"/>
            <a:r>
              <a:rPr lang="en-US" dirty="0" smtClean="0"/>
              <a:t>Once the evaluation results are finalized, selection of the offeror/proposal can proceed according to the method identified in the solicitation document</a:t>
            </a:r>
          </a:p>
          <a:p>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35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r>
              <a:rPr lang="en-US" dirty="0" err="1" smtClean="0"/>
              <a:t>b</a:t>
            </a:r>
            <a:r>
              <a:rPr lang="en-US" dirty="0" smtClean="0"/>
              <a:t>) during the negotiation process as outlined in item (a) above, if the procurement officer is unsuccessful in his first round of negotiations, he may reopen negotiations with any offeror with whom he previously negotiated; or (</a:t>
            </a:r>
            <a:r>
              <a:rPr lang="en-US" dirty="0" err="1" smtClean="0"/>
              <a:t>c</a:t>
            </a:r>
            <a:r>
              <a:rPr lang="en-US" dirty="0" smtClean="0"/>
              <a:t>) the procurement officer may make changes within the general scope of the request for proposals and may provide all responsive </a:t>
            </a:r>
            <a:r>
              <a:rPr lang="en-US" dirty="0" err="1" smtClean="0"/>
              <a:t>offerors</a:t>
            </a:r>
            <a:r>
              <a:rPr lang="en-US" dirty="0" smtClean="0"/>
              <a:t> an opportunity to submit their best and final offers. </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38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As public entities</a:t>
            </a:r>
            <a:r>
              <a:rPr lang="en-US" baseline="0" dirty="0" smtClean="0"/>
              <a:t> – we must have a legal basis for using the competitive sealed proposals procurement method – We will talk about why later in the presentation</a:t>
            </a:r>
          </a:p>
          <a:p>
            <a:endParaRPr lang="en-US" baseline="0" dirty="0" smtClean="0"/>
          </a:p>
          <a:p>
            <a:r>
              <a:rPr lang="en-US" dirty="0" smtClean="0"/>
              <a:t>Enabling legislation for state government agencies is the south Carolina Consolidated Procurement Code  </a:t>
            </a:r>
          </a:p>
          <a:p>
            <a:endParaRPr lang="en-US" dirty="0" smtClean="0"/>
          </a:p>
          <a:p>
            <a:r>
              <a:rPr lang="en-US" dirty="0" smtClean="0"/>
              <a:t>Cities</a:t>
            </a:r>
            <a:r>
              <a:rPr lang="en-US" baseline="0" dirty="0" smtClean="0"/>
              <a:t> and Counties – your local ordinance</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dirty="0" smtClean="0"/>
              <a:t>11-35-1520 – Competitive Sealed Bidding - If a purchasing agency determines in writing that the use of competitive sealed bidding is either not practicable or not advantageous to the State, a contract may be entered into by competitive sealed proposals subject to the provisions of Section 11-35-1520 and the ensuing regulations, unless otherwise provided in this section. The board may provide by regulation that it is either not practicable or not advantageous to the State to procure specified types of supplies, services, information technology, or construction by competitive sealed bidding. Contracts for the design-build, design-build-operate-maintain, or design-build-finance-operate-maintain project delivery methods specified in Article 9 of this code must be entered into by competitive sealed proposals, except as otherwise provided in Sections 11-35-1550 (Small purchases), 11-35-1560 (Sole source procurements), and 11-35-1570 (Emergency procurements</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Price is not the sole consideration for award.</a:t>
            </a:r>
          </a:p>
          <a:p>
            <a:r>
              <a:rPr lang="en-US" sz="1200" kern="1200" dirty="0" smtClean="0">
                <a:solidFill>
                  <a:schemeClr val="tx1"/>
                </a:solidFill>
                <a:latin typeface="+mn-lt"/>
                <a:ea typeface="+mn-ea"/>
                <a:cs typeface="+mn-cs"/>
              </a:rPr>
              <a:t>Comparative analysis of different technical solutions must be made.</a:t>
            </a:r>
          </a:p>
          <a:p>
            <a:endParaRPr lang="en-US" dirty="0" smtClean="0"/>
          </a:p>
          <a:p>
            <a:r>
              <a:rPr lang="en-US" dirty="0" smtClean="0"/>
              <a:t>Examples – furniture,</a:t>
            </a:r>
            <a:r>
              <a:rPr lang="en-US" baseline="0" dirty="0" smtClean="0"/>
              <a:t> office supplies, </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Vendor names</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10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Explain why each of the procurement</a:t>
            </a:r>
            <a:r>
              <a:rPr lang="en-US" baseline="0" dirty="0" smtClean="0"/>
              <a:t> methods do not apply –</a:t>
            </a:r>
          </a:p>
          <a:p>
            <a:r>
              <a:rPr lang="en-US" baseline="0" dirty="0" smtClean="0"/>
              <a:t>Best Value – Best value bid are based on making awards with 60%  </a:t>
            </a:r>
          </a:p>
          <a:p>
            <a:r>
              <a:rPr lang="en-US" baseline="0" dirty="0" smtClean="0"/>
              <a:t>Fixed price – has a defined scope of work and contract must be awarded to all qualified sources</a:t>
            </a:r>
          </a:p>
          <a:p>
            <a:endParaRPr lang="en-US" dirty="0" smtClean="0"/>
          </a:p>
          <a:p>
            <a:r>
              <a:rPr lang="en-US" dirty="0" smtClean="0"/>
              <a:t>Use</a:t>
            </a:r>
            <a:r>
              <a:rPr lang="en-US" baseline="0" dirty="0" smtClean="0"/>
              <a:t> information from the Evaluation criteria</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Performance Specifications</a:t>
            </a:r>
          </a:p>
          <a:p>
            <a:r>
              <a:rPr lang="en-US" sz="1200" kern="1200" baseline="0" dirty="0" smtClean="0">
                <a:solidFill>
                  <a:schemeClr val="tx1"/>
                </a:solidFill>
                <a:latin typeface="+mn-lt"/>
                <a:ea typeface="+mn-ea"/>
                <a:cs typeface="+mn-cs"/>
              </a:rPr>
              <a:t>Describe desired</a:t>
            </a:r>
          </a:p>
          <a:p>
            <a:r>
              <a:rPr lang="en-US" sz="1200" kern="1200" baseline="0" dirty="0" smtClean="0">
                <a:solidFill>
                  <a:schemeClr val="tx1"/>
                </a:solidFill>
                <a:latin typeface="+mn-lt"/>
                <a:ea typeface="+mn-ea"/>
                <a:cs typeface="+mn-cs"/>
              </a:rPr>
              <a:t>performance. Offeror is</a:t>
            </a:r>
          </a:p>
          <a:p>
            <a:r>
              <a:rPr lang="en-US" sz="1200" kern="1200" baseline="0" dirty="0" smtClean="0">
                <a:solidFill>
                  <a:schemeClr val="tx1"/>
                </a:solidFill>
                <a:latin typeface="+mn-lt"/>
                <a:ea typeface="+mn-ea"/>
                <a:cs typeface="+mn-cs"/>
              </a:rPr>
              <a:t>given the opportunity to</a:t>
            </a:r>
          </a:p>
          <a:p>
            <a:r>
              <a:rPr lang="en-US" sz="1200" kern="1200" baseline="0" dirty="0" smtClean="0">
                <a:solidFill>
                  <a:schemeClr val="tx1"/>
                </a:solidFill>
                <a:latin typeface="+mn-lt"/>
                <a:ea typeface="+mn-ea"/>
                <a:cs typeface="+mn-cs"/>
              </a:rPr>
              <a:t>use ingenuity and</a:t>
            </a:r>
          </a:p>
          <a:p>
            <a:r>
              <a:rPr lang="en-US" sz="1200" kern="1200" baseline="0" dirty="0" smtClean="0">
                <a:solidFill>
                  <a:schemeClr val="tx1"/>
                </a:solidFill>
                <a:latin typeface="+mn-lt"/>
                <a:ea typeface="+mn-ea"/>
                <a:cs typeface="+mn-cs"/>
              </a:rPr>
              <a:t>innovation to provide the</a:t>
            </a:r>
          </a:p>
          <a:p>
            <a:r>
              <a:rPr lang="en-US" sz="1200" kern="1200" baseline="0" dirty="0" smtClean="0">
                <a:solidFill>
                  <a:schemeClr val="tx1"/>
                </a:solidFill>
                <a:latin typeface="+mn-lt"/>
                <a:ea typeface="+mn-ea"/>
                <a:cs typeface="+mn-cs"/>
              </a:rPr>
              <a:t>desired product or</a:t>
            </a:r>
          </a:p>
          <a:p>
            <a:r>
              <a:rPr lang="en-US" sz="1200" kern="1200" baseline="0" dirty="0" smtClean="0">
                <a:solidFill>
                  <a:schemeClr val="tx1"/>
                </a:solidFill>
                <a:latin typeface="+mn-lt"/>
                <a:ea typeface="+mn-ea"/>
                <a:cs typeface="+mn-cs"/>
              </a:rPr>
              <a:t>service.</a:t>
            </a:r>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1"/>
            <a:r>
              <a:rPr lang="en-US" dirty="0" smtClean="0">
                <a:solidFill>
                  <a:srgbClr val="0000FF"/>
                </a:solidFill>
              </a:rPr>
              <a:t>The evaluation criteria</a:t>
            </a:r>
          </a:p>
          <a:p>
            <a:pPr lvl="1"/>
            <a:r>
              <a:rPr lang="en-US" dirty="0" smtClean="0">
                <a:solidFill>
                  <a:srgbClr val="0000FF"/>
                </a:solidFill>
              </a:rPr>
              <a:t>Their respective weighting factors</a:t>
            </a:r>
          </a:p>
          <a:p>
            <a:pPr lvl="1"/>
            <a:r>
              <a:rPr lang="en-US" dirty="0" smtClean="0">
                <a:solidFill>
                  <a:srgbClr val="0000FF"/>
                </a:solidFill>
              </a:rPr>
              <a:t>Score grid against which they will be evaluated</a:t>
            </a:r>
          </a:p>
          <a:p>
            <a:pPr lvl="1"/>
            <a:r>
              <a:rPr lang="en-US" dirty="0" smtClean="0">
                <a:solidFill>
                  <a:srgbClr val="0000FF"/>
                </a:solidFill>
              </a:rPr>
              <a:t>The scoring method</a:t>
            </a:r>
          </a:p>
          <a:p>
            <a:pPr lvl="1"/>
            <a:r>
              <a:rPr lang="en-US" dirty="0" smtClean="0">
                <a:solidFill>
                  <a:srgbClr val="0000FF"/>
                </a:solidFill>
              </a:rPr>
              <a:t>The selection method that will be used to determine which response best meets the solicitation requirements.</a:t>
            </a:r>
          </a:p>
          <a:p>
            <a:endParaRPr lang="en-US" dirty="0"/>
          </a:p>
        </p:txBody>
      </p:sp>
      <p:sp>
        <p:nvSpPr>
          <p:cNvPr id="4" name="Slide Number Placeholder 3"/>
          <p:cNvSpPr>
            <a:spLocks noGrp="1"/>
          </p:cNvSpPr>
          <p:nvPr>
            <p:ph type="sldNum" sz="quarter" idx="10"/>
          </p:nvPr>
        </p:nvSpPr>
        <p:spPr/>
        <p:txBody>
          <a:bodyPr/>
          <a:lstStyle/>
          <a:p>
            <a:fld id="{2978A5B7-CE87-AD47-9406-681E22726578}"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2"/>
      </p:bgRef>
    </p:bg>
    <p:spTree>
      <p:nvGrpSpPr>
        <p:cNvPr id="1" name=""/>
        <p:cNvGrpSpPr/>
        <p:nvPr/>
      </p:nvGrpSpPr>
      <p:grpSpPr>
        <a:xfrm>
          <a:off x="0" y="0"/>
          <a:ext cx="0" cy="0"/>
          <a:chOff x="0" y="0"/>
          <a:chExt cx="0" cy="0"/>
        </a:xfrm>
      </p:grpSpPr>
      <p:pic>
        <p:nvPicPr>
          <p:cNvPr id="10" name="Picture 9" descr="paperBackingColor.jpg"/>
          <p:cNvPicPr>
            <a:picLocks noChangeAspect="1"/>
          </p:cNvPicPr>
          <p:nvPr/>
        </p:nvPicPr>
        <p:blipFill>
          <a:blip r:embed="rId2"/>
          <a:srcRect l="469" t="13915"/>
          <a:stretch>
            <a:fillRect/>
          </a:stretch>
        </p:blipFill>
        <p:spPr>
          <a:xfrm>
            <a:off x="1613903" y="699248"/>
            <a:ext cx="5916194" cy="3837694"/>
          </a:xfrm>
          <a:prstGeom prst="rect">
            <a:avLst/>
          </a:prstGeom>
          <a:solidFill>
            <a:srgbClr val="FFFFFF">
              <a:shade val="85000"/>
            </a:srgbClr>
          </a:solidFill>
          <a:ln w="22225" cap="sq">
            <a:solidFill>
              <a:srgbClr val="FDFDFD"/>
            </a:solidFill>
            <a:miter lim="800000"/>
          </a:ln>
          <a:effectLst>
            <a:outerShdw blurRad="57150" dist="37500" dir="7560000" sy="98000" kx="80000" ky="63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pic>
      <p:sp>
        <p:nvSpPr>
          <p:cNvPr id="4" name="Date Placeholder 3"/>
          <p:cNvSpPr>
            <a:spLocks noGrp="1"/>
          </p:cNvSpPr>
          <p:nvPr>
            <p:ph type="dt" sz="half" idx="10"/>
          </p:nvPr>
        </p:nvSpPr>
        <p:spPr/>
        <p:txBody>
          <a:bodyPr/>
          <a:lstStyle/>
          <a:p>
            <a:fld id="{D9A641E2-41BA-984F-8913-4750FB804A8C}" type="datetimeFigureOut">
              <a:rPr lang="en-US" smtClean="0"/>
              <a:pPr/>
              <a:t>3/10/14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
        <p:nvSpPr>
          <p:cNvPr id="2" name="Title 1"/>
          <p:cNvSpPr>
            <a:spLocks noGrp="1"/>
          </p:cNvSpPr>
          <p:nvPr>
            <p:ph type="ctrTitle"/>
          </p:nvPr>
        </p:nvSpPr>
        <p:spPr>
          <a:xfrm>
            <a:off x="1709569" y="1143000"/>
            <a:ext cx="5724862" cy="1846961"/>
          </a:xfrm>
        </p:spPr>
        <p:txBody>
          <a:bodyPr vert="horz" lIns="91440" tIns="45720" rIns="91440" bIns="45720" rtlCol="0" anchor="b" anchorCtr="0">
            <a:noAutofit/>
          </a:bodyPr>
          <a:lstStyle>
            <a:lvl1pPr algn="ctr" defTabSz="914400" rtl="0" eaLnBrk="1" latinLnBrk="0" hangingPunct="1">
              <a:spcBef>
                <a:spcPct val="0"/>
              </a:spcBef>
              <a:buNone/>
              <a:defRPr sz="6000" kern="1200">
                <a:solidFill>
                  <a:schemeClr val="bg2">
                    <a:lumMod val="75000"/>
                  </a:schemeClr>
                </a:solidFill>
                <a:effectLst>
                  <a:outerShdw blurRad="50800" dist="38100" dir="2700000" algn="t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709569" y="2994212"/>
            <a:ext cx="5724862" cy="1007200"/>
          </a:xfrm>
        </p:spPr>
        <p:txBody>
          <a:bodyPr vert="horz" lIns="91440" tIns="45720" rIns="91440" bIns="45720" rtlCol="0">
            <a:normAutofit/>
          </a:bodyPr>
          <a:lstStyle>
            <a:lvl1pPr marL="0" indent="0" algn="ctr" defTabSz="914400" rtl="0" eaLnBrk="1" latinLnBrk="0" hangingPunct="1">
              <a:spcBef>
                <a:spcPts val="0"/>
              </a:spcBef>
              <a:buSzPct val="90000"/>
              <a:buFont typeface="Wingdings" pitchFamily="2" charset="2"/>
              <a:buNone/>
              <a:defRPr sz="2000" kern="1200">
                <a:solidFill>
                  <a:schemeClr val="bg2">
                    <a:lumMod val="75000"/>
                  </a:schemeClr>
                </a:solidFill>
                <a:effectLst>
                  <a:outerShdw blurRad="50800" dist="38100" dir="2700000" algn="tl" rotWithShape="0">
                    <a:prstClr val="black">
                      <a:alpha val="40000"/>
                    </a:prst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9A641E2-41BA-984F-8913-4750FB804A8C}" type="datetimeFigureOut">
              <a:rPr lang="en-US" smtClean="0"/>
              <a:pPr/>
              <a:t>3/10/14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A641E2-41BA-984F-8913-4750FB804A8C}" type="datetimeFigureOut">
              <a:rPr lang="en-US" smtClean="0"/>
              <a:pPr/>
              <a:t>3/10/14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0363" y="1143000"/>
            <a:ext cx="3807662" cy="1341344"/>
          </a:xfrm>
        </p:spPr>
        <p:txBody>
          <a:bodyPr anchor="b"/>
          <a:lstStyle>
            <a:lvl1pPr algn="ctr">
              <a:defRPr sz="4400" b="0"/>
            </a:lvl1pPr>
          </a:lstStyle>
          <a:p>
            <a:r>
              <a:rPr lang="en-US" smtClean="0"/>
              <a:t>Click to edit Master title style</a:t>
            </a:r>
            <a:endParaRPr/>
          </a:p>
        </p:txBody>
      </p:sp>
      <p:sp>
        <p:nvSpPr>
          <p:cNvPr id="3" name="Content Placeholder 2"/>
          <p:cNvSpPr>
            <a:spLocks noGrp="1"/>
          </p:cNvSpPr>
          <p:nvPr>
            <p:ph idx="1"/>
          </p:nvPr>
        </p:nvSpPr>
        <p:spPr>
          <a:xfrm>
            <a:off x="4648199" y="605118"/>
            <a:ext cx="3776472" cy="5565495"/>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710363" y="2618815"/>
            <a:ext cx="3807662" cy="3133164"/>
          </a:xfrm>
        </p:spPr>
        <p:txBody>
          <a:bodyPr>
            <a:normAutofit/>
          </a:bodyPr>
          <a:lstStyle>
            <a:lvl1pPr marL="0" indent="0" algn="ctr">
              <a:spcBef>
                <a:spcPts val="18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A641E2-41BA-984F-8913-4750FB804A8C}" type="datetimeFigureOut">
              <a:rPr lang="en-US" smtClean="0"/>
              <a:pPr/>
              <a:t>3/10/14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A641E2-41BA-984F-8913-4750FB804A8C}" type="datetimeFigureOut">
              <a:rPr lang="en-US" smtClean="0"/>
              <a:pPr/>
              <a:t>3/10/14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B9D38-0C6F-9B46-A7EE-9716960DD445}" type="slidenum">
              <a:rPr lang="en-US" smtClean="0"/>
              <a:pPr/>
              <a:t>‹#›</a:t>
            </a:fld>
            <a:endParaRPr lang="en-US"/>
          </a:p>
        </p:txBody>
      </p:sp>
      <p:pic>
        <p:nvPicPr>
          <p:cNvPr id="10" name="Picture 9" descr="pictureCaptionBacking.png"/>
          <p:cNvPicPr>
            <a:picLocks noChangeAspect="1"/>
          </p:cNvPicPr>
          <p:nvPr/>
        </p:nvPicPr>
        <p:blipFill>
          <a:blip r:embed="rId2"/>
          <a:srcRect l="52272" t="8889" r="5152" b="16566"/>
          <a:stretch>
            <a:fillRect/>
          </a:stretch>
        </p:blipFill>
        <p:spPr>
          <a:xfrm>
            <a:off x="4594412" y="663388"/>
            <a:ext cx="3893127" cy="5112327"/>
          </a:xfrm>
          <a:prstGeom prst="rect">
            <a:avLst/>
          </a:prstGeom>
        </p:spPr>
      </p:pic>
      <p:sp>
        <p:nvSpPr>
          <p:cNvPr id="11" name="Title 1"/>
          <p:cNvSpPr>
            <a:spLocks noGrp="1"/>
          </p:cNvSpPr>
          <p:nvPr>
            <p:ph type="title"/>
          </p:nvPr>
        </p:nvSpPr>
        <p:spPr>
          <a:xfrm>
            <a:off x="725487" y="1143000"/>
            <a:ext cx="3792537" cy="1341344"/>
          </a:xfrm>
        </p:spPr>
        <p:txBody>
          <a:bodyPr anchor="b"/>
          <a:lstStyle>
            <a:lvl1pPr algn="ctr">
              <a:defRPr sz="4400" b="0"/>
            </a:lvl1pPr>
          </a:lstStyle>
          <a:p>
            <a:r>
              <a:rPr lang="en-US" smtClean="0"/>
              <a:t>Click to edit Master title style</a:t>
            </a:r>
            <a:endParaRPr/>
          </a:p>
        </p:txBody>
      </p:sp>
      <p:sp>
        <p:nvSpPr>
          <p:cNvPr id="12" name="Text Placeholder 3"/>
          <p:cNvSpPr>
            <a:spLocks noGrp="1"/>
          </p:cNvSpPr>
          <p:nvPr>
            <p:ph type="body" sz="half" idx="2"/>
          </p:nvPr>
        </p:nvSpPr>
        <p:spPr>
          <a:xfrm>
            <a:off x="725487" y="2618815"/>
            <a:ext cx="3792537" cy="3133164"/>
          </a:xfrm>
        </p:spPr>
        <p:txBody>
          <a:bodyPr>
            <a:normAutofit/>
          </a:bodyPr>
          <a:lstStyle>
            <a:lvl1pPr marL="0" indent="0" algn="ctr">
              <a:spcBef>
                <a:spcPts val="18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Picture Placeholder 2"/>
          <p:cNvSpPr>
            <a:spLocks noGrp="1"/>
          </p:cNvSpPr>
          <p:nvPr>
            <p:ph type="pic" idx="1"/>
          </p:nvPr>
        </p:nvSpPr>
        <p:spPr>
          <a:xfrm>
            <a:off x="4829938" y="864971"/>
            <a:ext cx="3422075" cy="47091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725487" y="462896"/>
            <a:ext cx="7718425" cy="828021"/>
          </a:xfrm>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725489" y="1598613"/>
            <a:ext cx="7718424"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D9A641E2-41BA-984F-8913-4750FB804A8C}" type="datetimeFigureOut">
              <a:rPr lang="en-US" smtClean="0"/>
              <a:pPr/>
              <a:t>3/10/14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685801"/>
            <a:ext cx="1066800" cy="54848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25488" y="685757"/>
            <a:ext cx="6437312" cy="54822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D9A641E2-41BA-984F-8913-4750FB804A8C}" type="datetimeFigureOut">
              <a:rPr lang="en-US" smtClean="0"/>
              <a:pPr/>
              <a:t>3/10/14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D9A641E2-41BA-984F-8913-4750FB804A8C}" type="datetimeFigureOut">
              <a:rPr lang="en-US" smtClean="0"/>
              <a:pPr/>
              <a:t>3/10/14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bg>
      <p:bgRef idx="1003">
        <a:schemeClr val="bg2"/>
      </p:bgRef>
    </p:bg>
    <p:spTree>
      <p:nvGrpSpPr>
        <p:cNvPr id="1" name=""/>
        <p:cNvGrpSpPr/>
        <p:nvPr/>
      </p:nvGrpSpPr>
      <p:grpSpPr>
        <a:xfrm>
          <a:off x="0" y="0"/>
          <a:ext cx="0" cy="0"/>
          <a:chOff x="0" y="0"/>
          <a:chExt cx="0" cy="0"/>
        </a:xfrm>
      </p:grpSpPr>
      <p:pic>
        <p:nvPicPr>
          <p:cNvPr id="12" name="Picture 11" descr="titlePhotoBacking-r.png"/>
          <p:cNvPicPr>
            <a:picLocks noChangeAspect="1"/>
          </p:cNvPicPr>
          <p:nvPr/>
        </p:nvPicPr>
        <p:blipFill>
          <a:blip r:embed="rId2"/>
          <a:srcRect l="17353" t="9412" r="17500" b="32353"/>
          <a:stretch>
            <a:fillRect/>
          </a:stretch>
        </p:blipFill>
        <p:spPr>
          <a:xfrm>
            <a:off x="1586753" y="645459"/>
            <a:ext cx="5957047" cy="3993776"/>
          </a:xfrm>
          <a:prstGeom prst="rect">
            <a:avLst/>
          </a:prstGeom>
        </p:spPr>
      </p:pic>
      <p:sp>
        <p:nvSpPr>
          <p:cNvPr id="4" name="Date Placeholder 3"/>
          <p:cNvSpPr>
            <a:spLocks noGrp="1"/>
          </p:cNvSpPr>
          <p:nvPr>
            <p:ph type="dt" sz="half" idx="10"/>
          </p:nvPr>
        </p:nvSpPr>
        <p:spPr>
          <a:xfrm>
            <a:off x="457200" y="6324600"/>
            <a:ext cx="2133600" cy="273050"/>
          </a:xfrm>
        </p:spPr>
        <p:txBody>
          <a:bodyPr/>
          <a:lstStyle>
            <a:lvl1pPr>
              <a:defRPr sz="1400">
                <a:solidFill>
                  <a:schemeClr val="tx2">
                    <a:lumMod val="75000"/>
                  </a:schemeClr>
                </a:solidFill>
              </a:defRPr>
            </a:lvl1pPr>
          </a:lstStyle>
          <a:p>
            <a:fld id="{D9A641E2-41BA-984F-8913-4750FB804A8C}" type="datetimeFigureOut">
              <a:rPr lang="en-US" smtClean="0"/>
              <a:pPr/>
              <a:t>3/10/14</a:t>
            </a:fld>
            <a:endParaRPr lang="en-US"/>
          </a:p>
        </p:txBody>
      </p:sp>
      <p:sp>
        <p:nvSpPr>
          <p:cNvPr id="5" name="Footer Placeholder 4"/>
          <p:cNvSpPr>
            <a:spLocks noGrp="1"/>
          </p:cNvSpPr>
          <p:nvPr>
            <p:ph type="ftr" sz="quarter" idx="11"/>
          </p:nvPr>
        </p:nvSpPr>
        <p:spPr>
          <a:xfrm>
            <a:off x="3124200" y="6324600"/>
            <a:ext cx="2895600" cy="273050"/>
          </a:xfrm>
        </p:spPr>
        <p:txBody>
          <a:bodyPr/>
          <a:lstStyle>
            <a:lvl1pPr>
              <a:defRPr sz="1400">
                <a:solidFill>
                  <a:schemeClr val="tx2">
                    <a:lumMod val="75000"/>
                  </a:schemeClr>
                </a:solidFill>
              </a:defRPr>
            </a:lvl1pPr>
          </a:lstStyle>
          <a:p>
            <a:endParaRPr lang="en-US"/>
          </a:p>
        </p:txBody>
      </p:sp>
      <p:sp>
        <p:nvSpPr>
          <p:cNvPr id="6" name="Slide Number Placeholder 5"/>
          <p:cNvSpPr>
            <a:spLocks noGrp="1"/>
          </p:cNvSpPr>
          <p:nvPr>
            <p:ph type="sldNum" sz="quarter" idx="12"/>
          </p:nvPr>
        </p:nvSpPr>
        <p:spPr>
          <a:xfrm>
            <a:off x="6553200" y="6324600"/>
            <a:ext cx="2133600" cy="273050"/>
          </a:xfrm>
        </p:spPr>
        <p:txBody>
          <a:bodyPr/>
          <a:lstStyle>
            <a:lvl1pPr>
              <a:defRPr sz="1400">
                <a:solidFill>
                  <a:schemeClr val="tx2">
                    <a:lumMod val="75000"/>
                  </a:schemeClr>
                </a:solidFill>
              </a:defRPr>
            </a:lvl1pPr>
          </a:lstStyle>
          <a:p>
            <a:fld id="{3D9B9D38-0C6F-9B46-A7EE-9716960DD445}" type="slidenum">
              <a:rPr lang="en-US" smtClean="0"/>
              <a:pPr/>
              <a:t>‹#›</a:t>
            </a:fld>
            <a:endParaRPr lang="en-US"/>
          </a:p>
        </p:txBody>
      </p:sp>
      <p:sp>
        <p:nvSpPr>
          <p:cNvPr id="2" name="Title 1"/>
          <p:cNvSpPr>
            <a:spLocks noGrp="1"/>
          </p:cNvSpPr>
          <p:nvPr>
            <p:ph type="ctrTitle"/>
          </p:nvPr>
        </p:nvSpPr>
        <p:spPr>
          <a:xfrm>
            <a:off x="524435" y="4953000"/>
            <a:ext cx="8095130" cy="857250"/>
          </a:xfrm>
        </p:spPr>
        <p:txBody>
          <a:bodyPr anchor="b" anchorCtr="0">
            <a:noAutofit/>
          </a:bodyPr>
          <a:lstStyle>
            <a:lvl1pPr>
              <a:defRPr sz="5400">
                <a:solidFill>
                  <a:schemeClr val="tx2"/>
                </a:solidFill>
                <a:effectLst>
                  <a:outerShdw blurRad="50800" dist="38100" dir="2700000" algn="tl"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524435" y="5791200"/>
            <a:ext cx="8095130" cy="507200"/>
          </a:xfrm>
        </p:spPr>
        <p:txBody>
          <a:bodyPr>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11" name="Picture Placeholder 10"/>
          <p:cNvSpPr>
            <a:spLocks noGrp="1"/>
          </p:cNvSpPr>
          <p:nvPr>
            <p:ph type="pic" sz="quarter" idx="13"/>
          </p:nvPr>
        </p:nvSpPr>
        <p:spPr>
          <a:xfrm>
            <a:off x="1764792" y="804672"/>
            <a:ext cx="5638800" cy="3657600"/>
          </a:xfrm>
        </p:spPr>
        <p:txBody>
          <a:bodyPr/>
          <a:lstStyle>
            <a:lvl1pPr>
              <a:buNone/>
              <a:defRPr>
                <a:solidFill>
                  <a:schemeClr val="bg2"/>
                </a:solidFill>
              </a:defRPr>
            </a:lvl1pPr>
          </a:lstStyle>
          <a:p>
            <a:r>
              <a:rPr lang="en-US" smtClean="0"/>
              <a:t>Click icon to add picture</a:t>
            </a:r>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90818" y="2514600"/>
            <a:ext cx="8162365" cy="914400"/>
          </a:xfrm>
        </p:spPr>
        <p:txBody>
          <a:bodyPr anchor="b" anchorCtr="0"/>
          <a:lstStyle>
            <a:lvl1pPr algn="ctr">
              <a:defRPr sz="5400" b="0" cap="none" baseline="0">
                <a:solidFill>
                  <a:schemeClr val="tx2"/>
                </a:solidFill>
                <a:effectLst>
                  <a:outerShdw blurRad="50800" dist="38100" dir="2700000" algn="tl" rotWithShape="0">
                    <a:prstClr val="black">
                      <a:alpha val="40000"/>
                    </a:prstClr>
                  </a:outerShdw>
                </a:effectLst>
              </a:defRPr>
            </a:lvl1pPr>
          </a:lstStyle>
          <a:p>
            <a:r>
              <a:rPr lang="en-US" smtClean="0"/>
              <a:t>Click to edit Master title style</a:t>
            </a:r>
            <a:endParaRPr/>
          </a:p>
        </p:txBody>
      </p:sp>
      <p:sp>
        <p:nvSpPr>
          <p:cNvPr id="3" name="Text Placeholder 2"/>
          <p:cNvSpPr>
            <a:spLocks noGrp="1"/>
          </p:cNvSpPr>
          <p:nvPr>
            <p:ph type="body" idx="1"/>
          </p:nvPr>
        </p:nvSpPr>
        <p:spPr>
          <a:xfrm>
            <a:off x="490818" y="3429000"/>
            <a:ext cx="8162365" cy="701000"/>
          </a:xfrm>
        </p:spPr>
        <p:txBody>
          <a:bodyPr anchor="t" anchorCtr="0">
            <a:normAutofit/>
          </a:bodyPr>
          <a:lstStyle>
            <a:lvl1pPr marL="0" indent="0" algn="ctr">
              <a:spcBef>
                <a:spcPts val="0"/>
              </a:spcBef>
              <a:buNone/>
              <a:defRPr sz="1800">
                <a:solidFill>
                  <a:schemeClr val="tx2"/>
                </a:solidFill>
                <a:effectLst>
                  <a:outerShdw blurRad="50800" dist="38100" dir="2700000" algn="tl" rotWithShape="0">
                    <a:prstClr val="black">
                      <a:alpha val="40000"/>
                    </a:prst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vert="horz" lIns="91440" tIns="45720" rIns="91440" bIns="45720" rtlCol="0" anchor="ctr"/>
          <a:lstStyle>
            <a:lvl1pPr marL="0" algn="l" defTabSz="914400" rtl="0" eaLnBrk="1" latinLnBrk="0" hangingPunct="1">
              <a:defRPr sz="1400" kern="1200">
                <a:solidFill>
                  <a:schemeClr val="tx2">
                    <a:lumMod val="75000"/>
                  </a:schemeClr>
                </a:solidFill>
                <a:latin typeface="+mn-lt"/>
                <a:ea typeface="+mn-ea"/>
                <a:cs typeface="+mn-cs"/>
              </a:defRPr>
            </a:lvl1pPr>
          </a:lstStyle>
          <a:p>
            <a:fld id="{D9A641E2-41BA-984F-8913-4750FB804A8C}" type="datetimeFigureOut">
              <a:rPr lang="en-US" smtClean="0"/>
              <a:pPr/>
              <a:t>3/10/14</a:t>
            </a:fld>
            <a:endParaRPr lang="en-US"/>
          </a:p>
        </p:txBody>
      </p:sp>
      <p:sp>
        <p:nvSpPr>
          <p:cNvPr id="5" name="Footer Placeholder 4"/>
          <p:cNvSpPr>
            <a:spLocks noGrp="1"/>
          </p:cNvSpPr>
          <p:nvPr>
            <p:ph type="ftr" sz="quarter" idx="11"/>
          </p:nvPr>
        </p:nvSpPr>
        <p:spPr/>
        <p:txBody>
          <a:bodyPr vert="horz" lIns="91440" tIns="45720" rIns="91440" bIns="45720" rtlCol="0" anchor="ctr"/>
          <a:lstStyle>
            <a:lvl1pPr marL="0" algn="ctr" defTabSz="914400" rtl="0" eaLnBrk="1" latinLnBrk="0" hangingPunct="1">
              <a:defRPr sz="1400" kern="1200">
                <a:solidFill>
                  <a:schemeClr val="tx2">
                    <a:lumMod val="75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p:txBody>
          <a:bodyPr vert="horz" lIns="91440" tIns="45720" rIns="91440" bIns="45720" rtlCol="0" anchor="ctr"/>
          <a:lstStyle>
            <a:lvl1pPr marL="0" algn="r" defTabSz="914400" rtl="0" eaLnBrk="1" latinLnBrk="0" hangingPunct="1">
              <a:defRPr sz="1400" kern="1200">
                <a:solidFill>
                  <a:schemeClr val="tx2">
                    <a:lumMod val="75000"/>
                  </a:schemeClr>
                </a:solidFill>
                <a:latin typeface="+mn-lt"/>
                <a:ea typeface="+mn-ea"/>
                <a:cs typeface="+mn-cs"/>
              </a:defRPr>
            </a:lvl1pPr>
          </a:lstStyle>
          <a:p>
            <a:fld id="{3D9B9D38-0C6F-9B46-A7EE-9716960DD44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2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D9A641E2-41BA-984F-8913-4750FB804A8C}" type="datetimeFigureOut">
              <a:rPr lang="en-US" smtClean="0"/>
              <a:pPr/>
              <a:t>3/10/14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23900" y="1598613"/>
            <a:ext cx="3773488"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23900" y="2174875"/>
            <a:ext cx="3773488" cy="3997325"/>
          </a:xfrm>
        </p:spPr>
        <p:txBody>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45026" y="1598613"/>
            <a:ext cx="3776472" cy="427877"/>
          </a:xfrm>
        </p:spPr>
        <p:txBody>
          <a:bodyPr anchor="b">
            <a:normAutofit/>
          </a:bodyPr>
          <a:lstStyle>
            <a:lvl1pPr marL="0" indent="0" algn="ctr">
              <a:spcBef>
                <a:spcPts val="0"/>
              </a:spcBef>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3776472" cy="3997325"/>
          </a:xfrm>
        </p:spPr>
        <p:txBody>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D9A641E2-41BA-984F-8913-4750FB804A8C}" type="datetimeFigureOut">
              <a:rPr lang="en-US" smtClean="0"/>
              <a:pPr/>
              <a:t>3/10/14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9B9D38-0C6F-9B46-A7EE-9716960DD4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D9A641E2-41BA-984F-8913-4750FB804A8C}" type="datetimeFigureOut">
              <a:rPr lang="en-US" smtClean="0"/>
              <a:pPr/>
              <a:t>3/10/14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B9D38-0C6F-9B46-A7EE-9716960DD445}" type="slidenum">
              <a:rPr lang="en-US" smtClean="0"/>
              <a:pPr/>
              <a:t>‹#›</a:t>
            </a:fld>
            <a:endParaRPr lang="en-US"/>
          </a:p>
        </p:txBody>
      </p:sp>
      <p:sp>
        <p:nvSpPr>
          <p:cNvPr id="8" name="Content Placeholder 2"/>
          <p:cNvSpPr>
            <a:spLocks noGrp="1"/>
          </p:cNvSpPr>
          <p:nvPr>
            <p:ph sz="half" idx="13"/>
          </p:nvPr>
        </p:nvSpPr>
        <p:spPr>
          <a:xfrm>
            <a:off x="723900" y="3914170"/>
            <a:ext cx="7707406" cy="2231136"/>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23900" y="1586753"/>
            <a:ext cx="3776472" cy="458386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D9A641E2-41BA-984F-8913-4750FB804A8C}" type="datetimeFigureOut">
              <a:rPr lang="en-US" smtClean="0"/>
              <a:pPr/>
              <a:t>3/10/14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9B9D38-0C6F-9B46-A7EE-9716960DD445}" type="slidenum">
              <a:rPr lang="en-US" smtClean="0"/>
              <a:pPr/>
              <a:t>‹#›</a:t>
            </a:fld>
            <a:endParaRPr lang="en-US"/>
          </a:p>
        </p:txBody>
      </p:sp>
      <p:sp>
        <p:nvSpPr>
          <p:cNvPr id="8"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9A641E2-41BA-984F-8913-4750FB804A8C}" type="datetimeFigureOut">
              <a:rPr lang="en-US" smtClean="0"/>
              <a:pPr/>
              <a:t>3/10/14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9B9D38-0C6F-9B46-A7EE-9716960DD445}" type="slidenum">
              <a:rPr lang="en-US" smtClean="0"/>
              <a:pPr/>
              <a:t>‹#›</a:t>
            </a:fld>
            <a:endParaRPr lang="en-US"/>
          </a:p>
        </p:txBody>
      </p:sp>
      <p:sp>
        <p:nvSpPr>
          <p:cNvPr id="6" name="Content Placeholder 2"/>
          <p:cNvSpPr>
            <a:spLocks noGrp="1"/>
          </p:cNvSpPr>
          <p:nvPr>
            <p:ph sz="half" idx="1"/>
          </p:nvPr>
        </p:nvSpPr>
        <p:spPr>
          <a:xfrm>
            <a:off x="7239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Content Placeholder 3"/>
          <p:cNvSpPr>
            <a:spLocks noGrp="1"/>
          </p:cNvSpPr>
          <p:nvPr>
            <p:ph sz="half" idx="2"/>
          </p:nvPr>
        </p:nvSpPr>
        <p:spPr>
          <a:xfrm>
            <a:off x="4648200" y="1586753"/>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Content Placeholder 2"/>
          <p:cNvSpPr>
            <a:spLocks noGrp="1"/>
          </p:cNvSpPr>
          <p:nvPr>
            <p:ph sz="half" idx="13"/>
          </p:nvPr>
        </p:nvSpPr>
        <p:spPr>
          <a:xfrm>
            <a:off x="7239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Content Placeholder 3"/>
          <p:cNvSpPr>
            <a:spLocks noGrp="1"/>
          </p:cNvSpPr>
          <p:nvPr>
            <p:ph sz="half" idx="14"/>
          </p:nvPr>
        </p:nvSpPr>
        <p:spPr>
          <a:xfrm>
            <a:off x="4648200" y="3913094"/>
            <a:ext cx="3776472" cy="2232212"/>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14" Type="http://schemas.openxmlformats.org/officeDocument/2006/relationships/slideLayout" Target="../slideLayouts/slideLayout14.xml"/><Relationship Id="rId4" Type="http://schemas.openxmlformats.org/officeDocument/2006/relationships/slideLayout" Target="../slideLayouts/slideLayout4.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 Type="http://schemas.openxmlformats.org/officeDocument/2006/relationships/slideLayout" Target="../slideLayouts/slideLayout1.xml"/><Relationship Id="rId6" Type="http://schemas.openxmlformats.org/officeDocument/2006/relationships/slideLayout" Target="../slideLayouts/slideLayout6.xml"/><Relationship Id="rId16" Type="http://schemas.openxmlformats.org/officeDocument/2006/relationships/theme" Target="../theme/theme1.xml"/><Relationship Id="rId8" Type="http://schemas.openxmlformats.org/officeDocument/2006/relationships/slideLayout" Target="../slideLayouts/slideLayout8.xml"/><Relationship Id="rId13" Type="http://schemas.openxmlformats.org/officeDocument/2006/relationships/slideLayout" Target="../slideLayouts/slideLayout13.xml"/><Relationship Id="rId10" Type="http://schemas.openxmlformats.org/officeDocument/2006/relationships/slideLayout" Target="../slideLayouts/slideLayout1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2" Type="http://schemas.openxmlformats.org/officeDocument/2006/relationships/slideLayout" Target="../slideLayouts/slideLayout12.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26141" y="314979"/>
            <a:ext cx="7691719" cy="1143000"/>
          </a:xfrm>
          <a:prstGeom prst="rect">
            <a:avLst/>
          </a:prstGeom>
        </p:spPr>
        <p:txBody>
          <a:bodyPr vert="horz" lIns="91440" tIns="45720" rIns="91440" bIns="45720" rtlCol="0" anchor="ctr">
            <a:noAutofit/>
          </a:bodyPr>
          <a:lstStyle/>
          <a:p>
            <a:r>
              <a:rPr/>
              <a:t>Click to edit title style</a:t>
            </a:r>
          </a:p>
        </p:txBody>
      </p:sp>
      <p:sp>
        <p:nvSpPr>
          <p:cNvPr id="3" name="Text Placeholder 2"/>
          <p:cNvSpPr>
            <a:spLocks noGrp="1"/>
          </p:cNvSpPr>
          <p:nvPr>
            <p:ph type="body" idx="1"/>
          </p:nvPr>
        </p:nvSpPr>
        <p:spPr>
          <a:xfrm>
            <a:off x="726141" y="1586753"/>
            <a:ext cx="7691719" cy="457199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400">
                <a:solidFill>
                  <a:schemeClr val="tx1">
                    <a:lumMod val="65000"/>
                    <a:lumOff val="35000"/>
                  </a:schemeClr>
                </a:solidFill>
              </a:defRPr>
            </a:lvl1pPr>
          </a:lstStyle>
          <a:p>
            <a:fld id="{D9A641E2-41BA-984F-8913-4750FB804A8C}" type="datetimeFigureOut">
              <a:rPr lang="en-US" smtClean="0"/>
              <a:pPr/>
              <a:t>3/10/14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4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lumMod val="65000"/>
                    <a:lumOff val="35000"/>
                  </a:schemeClr>
                </a:solidFill>
              </a:defRPr>
            </a:lvl1pPr>
          </a:lstStyle>
          <a:p>
            <a:fld id="{3D9B9D38-0C6F-9B46-A7EE-9716960DD4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Lst>
  <p:txStyles>
    <p:titleStyle>
      <a:lvl1pPr algn="ctr" defTabSz="914400" rtl="0" eaLnBrk="1" latinLnBrk="0" hangingPunct="1">
        <a:spcBef>
          <a:spcPct val="0"/>
        </a:spcBef>
        <a:buNone/>
        <a:defRPr sz="5400" kern="1200">
          <a:solidFill>
            <a:schemeClr val="tx1">
              <a:lumMod val="85000"/>
              <a:lumOff val="15000"/>
            </a:schemeClr>
          </a:solidFill>
          <a:latin typeface="+mj-lt"/>
          <a:ea typeface="+mj-ea"/>
          <a:cs typeface="+mj-cs"/>
        </a:defRPr>
      </a:lvl1pPr>
    </p:titleStyle>
    <p:bodyStyle>
      <a:lvl1pPr marL="457200" indent="-457200" algn="l" defTabSz="914400" rtl="0" eaLnBrk="1" latinLnBrk="0" hangingPunct="1">
        <a:spcBef>
          <a:spcPts val="2400"/>
        </a:spcBef>
        <a:buSzPct val="90000"/>
        <a:buFont typeface="Wingdings" pitchFamily="2" charset="2"/>
        <a:buChar char="v"/>
        <a:defRPr sz="2400" kern="1200">
          <a:solidFill>
            <a:schemeClr val="tx1">
              <a:lumMod val="75000"/>
              <a:lumOff val="25000"/>
            </a:schemeClr>
          </a:solidFill>
          <a:latin typeface="+mn-lt"/>
          <a:ea typeface="+mn-ea"/>
          <a:cs typeface="+mn-cs"/>
        </a:defRPr>
      </a:lvl1pPr>
      <a:lvl2pPr marL="914400" indent="-457200" algn="l" defTabSz="914400" rtl="0" eaLnBrk="1" latinLnBrk="0" hangingPunct="1">
        <a:spcBef>
          <a:spcPts val="1200"/>
        </a:spcBef>
        <a:buClr>
          <a:schemeClr val="bg1">
            <a:lumMod val="65000"/>
          </a:schemeClr>
        </a:buClr>
        <a:buSzPct val="90000"/>
        <a:buFont typeface="Wingdings" pitchFamily="2" charset="2"/>
        <a:buChar char="v"/>
        <a:defRPr sz="2200" kern="1200">
          <a:solidFill>
            <a:schemeClr val="tx1">
              <a:lumMod val="75000"/>
              <a:lumOff val="25000"/>
            </a:schemeClr>
          </a:solidFill>
          <a:latin typeface="+mn-lt"/>
          <a:ea typeface="+mn-ea"/>
          <a:cs typeface="+mn-cs"/>
        </a:defRPr>
      </a:lvl2pPr>
      <a:lvl3pPr marL="1263650" indent="-349250" algn="l" defTabSz="914400" rtl="0" eaLnBrk="1" latinLnBrk="0" hangingPunct="1">
        <a:spcBef>
          <a:spcPts val="1200"/>
        </a:spcBef>
        <a:buSzPct val="90000"/>
        <a:buFont typeface="Wingdings" pitchFamily="2" charset="2"/>
        <a:buChar char="v"/>
        <a:defRPr sz="2000" kern="1200">
          <a:solidFill>
            <a:schemeClr val="tx1">
              <a:lumMod val="75000"/>
              <a:lumOff val="25000"/>
            </a:schemeClr>
          </a:solidFill>
          <a:latin typeface="+mn-lt"/>
          <a:ea typeface="+mn-ea"/>
          <a:cs typeface="+mn-cs"/>
        </a:defRPr>
      </a:lvl3pPr>
      <a:lvl4pPr marL="1600200" indent="-336550" algn="l" defTabSz="914400" rtl="0" eaLnBrk="1" latinLnBrk="0" hangingPunct="1">
        <a:spcBef>
          <a:spcPts val="1200"/>
        </a:spcBef>
        <a:buClr>
          <a:schemeClr val="bg1">
            <a:lumMod val="65000"/>
          </a:schemeClr>
        </a:buClr>
        <a:buSzPct val="90000"/>
        <a:buFont typeface="Wingdings" pitchFamily="2" charset="2"/>
        <a:buChar char="v"/>
        <a:defRPr sz="1800" kern="1200">
          <a:solidFill>
            <a:schemeClr val="tx1">
              <a:lumMod val="75000"/>
              <a:lumOff val="25000"/>
            </a:schemeClr>
          </a:solidFill>
          <a:latin typeface="+mn-lt"/>
          <a:ea typeface="+mn-ea"/>
          <a:cs typeface="+mn-cs"/>
        </a:defRPr>
      </a:lvl4pPr>
      <a:lvl5pPr marL="2057400" indent="-457200" algn="l" defTabSz="914400" rtl="0" eaLnBrk="1" latinLnBrk="0" hangingPunct="1">
        <a:spcBef>
          <a:spcPts val="1200"/>
        </a:spcBef>
        <a:buSzPct val="90000"/>
        <a:buFont typeface="Wingdings" pitchFamily="2" charset="2"/>
        <a:buChar char="v"/>
        <a:defRPr sz="18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6" Type="http://schemas.microsoft.com/office/2007/relationships/diagramDrawing" Target="../diagrams/drawing1.xml"/><Relationship Id="rId4" Type="http://schemas.openxmlformats.org/officeDocument/2006/relationships/diagramQuickStyle" Target="../diagrams/quickStyle1.xml"/><Relationship Id="rId1" Type="http://schemas.openxmlformats.org/officeDocument/2006/relationships/slideLayout" Target="../slideLayouts/slideLayout2.xml"/><Relationship Id="rId2" Type="http://schemas.openxmlformats.org/officeDocument/2006/relationships/diagramData" Target="../diagrams/data1.xml"/><Relationship Id="rId3" Type="http://schemas.openxmlformats.org/officeDocument/2006/relationships/diagramLayout" Target="../diagrams/layout1.xml"/><Relationship Id="rId5" Type="http://schemas.openxmlformats.org/officeDocument/2006/relationships/diagramColors" Target="../diagrams/colors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6" Type="http://schemas.microsoft.com/office/2007/relationships/diagramDrawing" Target="../diagrams/drawing2.xml"/><Relationship Id="rId4" Type="http://schemas.openxmlformats.org/officeDocument/2006/relationships/diagramQuickStyle" Target="../diagrams/quickStyle2.xml"/><Relationship Id="rId1" Type="http://schemas.openxmlformats.org/officeDocument/2006/relationships/slideLayout" Target="../slideLayouts/slideLayout2.xml"/><Relationship Id="rId2" Type="http://schemas.openxmlformats.org/officeDocument/2006/relationships/diagramData" Target="../diagrams/data2.xml"/><Relationship Id="rId3" Type="http://schemas.openxmlformats.org/officeDocument/2006/relationships/diagramLayout" Target="../diagrams/layout2.xml"/><Relationship Id="rId5" Type="http://schemas.openxmlformats.org/officeDocument/2006/relationships/diagramColors" Target="../diagrams/colors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9569" y="1143000"/>
            <a:ext cx="5724862" cy="883255"/>
          </a:xfrm>
        </p:spPr>
        <p:txBody>
          <a:bodyPr/>
          <a:lstStyle/>
          <a:p>
            <a:r>
              <a:rPr lang="en-US" sz="3600" dirty="0" smtClean="0"/>
              <a:t>Request for Proposals</a:t>
            </a:r>
            <a:endParaRPr lang="en-US" sz="3600" dirty="0"/>
          </a:p>
        </p:txBody>
      </p:sp>
      <p:sp>
        <p:nvSpPr>
          <p:cNvPr id="3" name="Subtitle 2"/>
          <p:cNvSpPr>
            <a:spLocks noGrp="1"/>
          </p:cNvSpPr>
          <p:nvPr>
            <p:ph type="subTitle" idx="1"/>
          </p:nvPr>
        </p:nvSpPr>
        <p:spPr/>
        <p:txBody>
          <a:bodyPr/>
          <a:lstStyle/>
          <a:p>
            <a:endParaRPr lang="en-US" dirty="0" smtClean="0"/>
          </a:p>
          <a:p>
            <a:r>
              <a:rPr lang="en-US" dirty="0" smtClean="0"/>
              <a:t>Mary L. Sims, CPPO, MBA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IFB vs. RFP</a:t>
            </a:r>
            <a:endParaRPr lang="en-US" sz="2800" b="1" dirty="0"/>
          </a:p>
        </p:txBody>
      </p:sp>
      <p:graphicFrame>
        <p:nvGraphicFramePr>
          <p:cNvPr id="4" name="Content Placeholder 3"/>
          <p:cNvGraphicFramePr>
            <a:graphicFrameLocks noGrp="1"/>
          </p:cNvGraphicFramePr>
          <p:nvPr>
            <p:ph idx="1"/>
          </p:nvPr>
        </p:nvGraphicFramePr>
        <p:xfrm>
          <a:off x="725488" y="1587500"/>
          <a:ext cx="7693026" cy="4389119"/>
        </p:xfrm>
        <a:graphic>
          <a:graphicData uri="http://schemas.openxmlformats.org/drawingml/2006/table">
            <a:tbl>
              <a:tblPr firstRow="1" bandRow="1">
                <a:tableStyleId>{5C22544A-7EE6-4342-B048-85BDC9FD1C3A}</a:tableStyleId>
              </a:tblPr>
              <a:tblGrid>
                <a:gridCol w="3846513"/>
                <a:gridCol w="3846513"/>
              </a:tblGrid>
              <a:tr h="370840">
                <a:tc>
                  <a:txBody>
                    <a:bodyPr/>
                    <a:lstStyle/>
                    <a:p>
                      <a:r>
                        <a:rPr lang="en-US" dirty="0" smtClean="0"/>
                        <a:t> Invitation For Bids (IFB)</a:t>
                      </a:r>
                    </a:p>
                    <a:p>
                      <a:r>
                        <a:rPr lang="en-US" dirty="0" smtClean="0"/>
                        <a:t> </a:t>
                      </a:r>
                    </a:p>
                    <a:p>
                      <a:endParaRPr lang="en-US" dirty="0"/>
                    </a:p>
                  </a:txBody>
                  <a:tcPr marL="85478" marR="85478"/>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Request For Proposals (RFP)</a:t>
                      </a:r>
                    </a:p>
                    <a:p>
                      <a:endParaRPr lang="en-US" dirty="0"/>
                    </a:p>
                  </a:txBody>
                  <a:tcPr marL="85478" marR="85478"/>
                </a:tc>
              </a:tr>
              <a:tr h="370840">
                <a:tc>
                  <a:txBody>
                    <a:bodyPr/>
                    <a:lstStyle/>
                    <a:p>
                      <a:r>
                        <a:rPr lang="en-US" dirty="0" smtClean="0"/>
                        <a:t>Evaluated against specifications</a:t>
                      </a:r>
                    </a:p>
                    <a:p>
                      <a:endParaRPr lang="en-US" dirty="0"/>
                    </a:p>
                  </a:txBody>
                  <a:tcPr marL="85478" marR="85478"/>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Evaluated against criteria</a:t>
                      </a:r>
                    </a:p>
                    <a:p>
                      <a:endParaRPr lang="en-US" dirty="0"/>
                    </a:p>
                  </a:txBody>
                  <a:tcPr marL="85478" marR="85478"/>
                </a:tc>
              </a:tr>
              <a:tr h="370840">
                <a:tc>
                  <a:txBody>
                    <a:bodyPr/>
                    <a:lstStyle/>
                    <a:p>
                      <a:r>
                        <a:rPr lang="en-US" dirty="0" smtClean="0"/>
                        <a:t>Public opening – Vendors and prices</a:t>
                      </a:r>
                    </a:p>
                    <a:p>
                      <a:endParaRPr lang="en-US" dirty="0"/>
                    </a:p>
                  </a:txBody>
                  <a:tcPr marL="85478" marR="85478"/>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Public Closing – Vendors only*</a:t>
                      </a:r>
                    </a:p>
                    <a:p>
                      <a:endParaRPr lang="en-US" dirty="0"/>
                    </a:p>
                  </a:txBody>
                  <a:tcPr marL="85478" marR="85478"/>
                </a:tc>
              </a:tr>
              <a:tr h="370840">
                <a:tc>
                  <a:txBody>
                    <a:bodyPr/>
                    <a:lstStyle/>
                    <a:p>
                      <a:r>
                        <a:rPr lang="en-US" dirty="0" smtClean="0"/>
                        <a:t>Bid opening date – time and place</a:t>
                      </a:r>
                    </a:p>
                  </a:txBody>
                  <a:tcPr marL="85478" marR="85478"/>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Proposal closing date – time &amp;</a:t>
                      </a:r>
                      <a:r>
                        <a:rPr lang="en-US" baseline="0" dirty="0" smtClean="0"/>
                        <a:t> place</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a:txBody>
                  <a:tcPr marL="85478" marR="85478"/>
                </a:tc>
              </a:tr>
              <a:tr h="370840">
                <a:tc>
                  <a:txBody>
                    <a:bodyPr/>
                    <a:lstStyle/>
                    <a:p>
                      <a:r>
                        <a:rPr lang="en-US" dirty="0" smtClean="0"/>
                        <a:t>Price</a:t>
                      </a:r>
                    </a:p>
                    <a:p>
                      <a:endParaRPr lang="en-US" dirty="0"/>
                    </a:p>
                  </a:txBody>
                  <a:tcPr marL="85478" marR="85478"/>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Highest</a:t>
                      </a:r>
                      <a:r>
                        <a:rPr lang="en-US" baseline="0" dirty="0" smtClean="0"/>
                        <a:t> ranked/</a:t>
                      </a:r>
                      <a:r>
                        <a:rPr lang="en-US" dirty="0" smtClean="0"/>
                        <a:t>Negotiations</a:t>
                      </a:r>
                      <a:endParaRPr lang="en-US" dirty="0"/>
                    </a:p>
                  </a:txBody>
                  <a:tcPr marL="85478" marR="85478"/>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Results in means of acquiring</a:t>
                      </a:r>
                      <a:r>
                        <a:rPr lang="en-US" sz="1800" baseline="0" dirty="0" smtClean="0"/>
                        <a:t> g</a:t>
                      </a:r>
                      <a:r>
                        <a:rPr lang="en-US" sz="1800" dirty="0" smtClean="0"/>
                        <a:t>ood value </a:t>
                      </a:r>
                      <a:endParaRPr lang="en-US" sz="1800" dirty="0" smtClean="0">
                        <a:solidFill>
                          <a:srgbClr val="FF0000"/>
                        </a:solidFill>
                      </a:endParaRPr>
                    </a:p>
                    <a:p>
                      <a:endParaRPr lang="en-US" dirty="0"/>
                    </a:p>
                  </a:txBody>
                  <a:tcPr marL="85478" marR="85478"/>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Results in means</a:t>
                      </a:r>
                      <a:r>
                        <a:rPr lang="en-US" sz="1800" baseline="0" dirty="0" smtClean="0">
                          <a:solidFill>
                            <a:schemeClr val="tx1"/>
                          </a:solidFill>
                        </a:rPr>
                        <a:t> of acquiring b</a:t>
                      </a:r>
                      <a:r>
                        <a:rPr lang="en-US" sz="1800" dirty="0" smtClean="0">
                          <a:solidFill>
                            <a:schemeClr val="tx1"/>
                          </a:solidFill>
                        </a:rPr>
                        <a:t>est value</a:t>
                      </a:r>
                      <a:endParaRPr lang="en-US" dirty="0">
                        <a:solidFill>
                          <a:schemeClr val="tx1"/>
                        </a:solidFill>
                      </a:endParaRPr>
                    </a:p>
                  </a:txBody>
                  <a:tcPr marL="85478" marR="85478"/>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What is the Preferred Procurement Method?</a:t>
            </a:r>
            <a:endParaRPr lang="en-US" sz="2800" b="1" dirty="0"/>
          </a:p>
        </p:txBody>
      </p:sp>
      <p:sp>
        <p:nvSpPr>
          <p:cNvPr id="3" name="Content Placeholder 2"/>
          <p:cNvSpPr>
            <a:spLocks noGrp="1"/>
          </p:cNvSpPr>
          <p:nvPr>
            <p:ph idx="1"/>
          </p:nvPr>
        </p:nvSpPr>
        <p:spPr/>
        <p:txBody>
          <a:bodyPr/>
          <a:lstStyle/>
          <a:p>
            <a:pPr lvl="0"/>
            <a:r>
              <a:rPr lang="en-US" dirty="0"/>
              <a:t>According to NIGP the preferred method for public procurement officials is</a:t>
            </a:r>
            <a:r>
              <a:rPr lang="en-US" dirty="0" smtClean="0"/>
              <a:t> </a:t>
            </a:r>
            <a:r>
              <a:rPr lang="en-US" b="1" dirty="0" smtClean="0"/>
              <a:t>Competitive Bidding</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Written Determination</a:t>
            </a:r>
            <a:br>
              <a:rPr lang="en-US" sz="2800" b="1" dirty="0" smtClean="0"/>
            </a:br>
            <a:r>
              <a:rPr lang="en-US" sz="2000" b="1" dirty="0" smtClean="0"/>
              <a:t>11-35-1530(1)</a:t>
            </a:r>
            <a:endParaRPr lang="en-US" sz="2000" b="1" dirty="0"/>
          </a:p>
        </p:txBody>
      </p:sp>
      <p:sp>
        <p:nvSpPr>
          <p:cNvPr id="3" name="Content Placeholder 2"/>
          <p:cNvSpPr>
            <a:spLocks noGrp="1"/>
          </p:cNvSpPr>
          <p:nvPr>
            <p:ph idx="1"/>
          </p:nvPr>
        </p:nvSpPr>
        <p:spPr/>
        <p:txBody>
          <a:bodyPr/>
          <a:lstStyle/>
          <a:p>
            <a:pPr lvl="0"/>
            <a:r>
              <a:rPr lang="en-US" dirty="0" smtClean="0"/>
              <a:t>Written</a:t>
            </a:r>
            <a:r>
              <a:rPr lang="en-US" dirty="0" smtClean="0"/>
              <a:t> </a:t>
            </a:r>
            <a:r>
              <a:rPr lang="en-US" dirty="0" smtClean="0"/>
              <a:t>ju</a:t>
            </a:r>
            <a:r>
              <a:rPr lang="en-US" dirty="0" smtClean="0"/>
              <a:t>stification is required to use </a:t>
            </a:r>
            <a:r>
              <a:rPr lang="en-US" dirty="0" smtClean="0"/>
              <a:t>the RFP procurement </a:t>
            </a:r>
            <a:r>
              <a:rPr lang="en-US" dirty="0" smtClean="0"/>
              <a:t>method  </a:t>
            </a:r>
          </a:p>
          <a:p>
            <a:pPr lvl="0"/>
            <a:r>
              <a:rPr lang="en-US" dirty="0" smtClean="0"/>
              <a:t>Statement </a:t>
            </a:r>
            <a:r>
              <a:rPr lang="en-US" dirty="0" smtClean="0"/>
              <a:t>that says the competitive sealed bidding method is neither practical or </a:t>
            </a:r>
            <a:r>
              <a:rPr lang="en-US" dirty="0" smtClean="0"/>
              <a:t>advantageous</a:t>
            </a:r>
          </a:p>
          <a:p>
            <a:pPr lvl="0"/>
            <a:r>
              <a:rPr lang="en-US" dirty="0" smtClean="0"/>
              <a:t>Explanation should also include why Best Value and Fixed price bidding procurement methods are not suitable</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Contents of an RFP</a:t>
            </a:r>
            <a:br>
              <a:rPr lang="en-US" sz="2800" dirty="0" smtClean="0"/>
            </a:br>
            <a:endParaRPr lang="en-US" sz="2800" dirty="0"/>
          </a:p>
        </p:txBody>
      </p:sp>
      <p:sp>
        <p:nvSpPr>
          <p:cNvPr id="3" name="Content Placeholder 2"/>
          <p:cNvSpPr>
            <a:spLocks noGrp="1"/>
          </p:cNvSpPr>
          <p:nvPr>
            <p:ph idx="1"/>
          </p:nvPr>
        </p:nvSpPr>
        <p:spPr/>
        <p:txBody>
          <a:bodyPr>
            <a:normAutofit/>
          </a:bodyPr>
          <a:lstStyle/>
          <a:p>
            <a:pPr lvl="0"/>
            <a:r>
              <a:rPr lang="en-US" dirty="0" smtClean="0"/>
              <a:t>Examples</a:t>
            </a:r>
          </a:p>
          <a:p>
            <a:pPr lvl="1"/>
            <a:r>
              <a:rPr lang="en-US" dirty="0" smtClean="0"/>
              <a:t>General terms and conditions</a:t>
            </a:r>
          </a:p>
          <a:p>
            <a:pPr lvl="1"/>
            <a:r>
              <a:rPr lang="en-US" dirty="0" smtClean="0"/>
              <a:t>Specific terms and conditions</a:t>
            </a:r>
          </a:p>
          <a:p>
            <a:pPr lvl="1"/>
            <a:r>
              <a:rPr lang="en-US" b="1" dirty="0" smtClean="0"/>
              <a:t>Statement of work or performance requirements</a:t>
            </a:r>
          </a:p>
          <a:p>
            <a:pPr lvl="1"/>
            <a:r>
              <a:rPr lang="en-US" dirty="0" smtClean="0"/>
              <a:t>Required completion dates</a:t>
            </a:r>
          </a:p>
          <a:p>
            <a:pPr lvl="1"/>
            <a:r>
              <a:rPr lang="en-US" dirty="0" smtClean="0"/>
              <a:t>Evaluation criteria</a:t>
            </a:r>
          </a:p>
          <a:p>
            <a:pPr lvl="1"/>
            <a:r>
              <a:rPr lang="en-US" dirty="0" smtClean="0"/>
              <a:t>Pricing requirement</a:t>
            </a:r>
          </a:p>
          <a:p>
            <a:pPr lvl="1"/>
            <a:r>
              <a:rPr lang="en-US" dirty="0" smtClean="0"/>
              <a:t>Closing date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Contents of an MMO RFP</a:t>
            </a:r>
            <a:endParaRPr lang="en-US" sz="2800" dirty="0"/>
          </a:p>
        </p:txBody>
      </p:sp>
      <p:sp>
        <p:nvSpPr>
          <p:cNvPr id="3" name="Content Placeholder 2"/>
          <p:cNvSpPr>
            <a:spLocks noGrp="1"/>
          </p:cNvSpPr>
          <p:nvPr>
            <p:ph idx="1"/>
          </p:nvPr>
        </p:nvSpPr>
        <p:spPr>
          <a:xfrm>
            <a:off x="726141" y="1586753"/>
            <a:ext cx="7923056" cy="4800759"/>
          </a:xfrm>
        </p:spPr>
        <p:txBody>
          <a:bodyPr>
            <a:normAutofit lnSpcReduction="10000"/>
          </a:bodyPr>
          <a:lstStyle/>
          <a:p>
            <a:r>
              <a:rPr lang="en-US" sz="1050" b="1" dirty="0" smtClean="0"/>
              <a:t>I. SCOPE OF SOLICITATION </a:t>
            </a:r>
          </a:p>
          <a:p>
            <a:r>
              <a:rPr lang="en-US" sz="1050" dirty="0" smtClean="0"/>
              <a:t>II. INSTRUCTIONS TO OFFERORS - A. GENERAL INSTRUCTIONS</a:t>
            </a:r>
          </a:p>
          <a:p>
            <a:r>
              <a:rPr lang="en-US" sz="1050" dirty="0" smtClean="0"/>
              <a:t>II. INSTRUCTIONS TO OFFERORS -- B. SPECIAL INSTRUCTION</a:t>
            </a:r>
          </a:p>
          <a:p>
            <a:r>
              <a:rPr lang="en-US" sz="1050" b="1" dirty="0" smtClean="0"/>
              <a:t>III. SCOPE OF WORK/SPECIFICATIONS</a:t>
            </a:r>
          </a:p>
          <a:p>
            <a:r>
              <a:rPr lang="en-US" sz="1050" b="1" dirty="0" smtClean="0"/>
              <a:t>IV. INFORMATION FOR OFFERORS TO SUBMIT</a:t>
            </a:r>
            <a:r>
              <a:rPr lang="en-US" sz="1050" dirty="0" smtClean="0"/>
              <a:t> </a:t>
            </a:r>
          </a:p>
          <a:p>
            <a:r>
              <a:rPr lang="en-US" sz="1050" dirty="0" smtClean="0"/>
              <a:t>  </a:t>
            </a:r>
            <a:r>
              <a:rPr lang="en-US" sz="1050" b="1" dirty="0" smtClean="0"/>
              <a:t>V. QUALIFICATIONS</a:t>
            </a:r>
          </a:p>
          <a:p>
            <a:r>
              <a:rPr lang="en-US" sz="1050" dirty="0" smtClean="0"/>
              <a:t> </a:t>
            </a:r>
            <a:r>
              <a:rPr lang="en-US" sz="1050" b="1" dirty="0" smtClean="0"/>
              <a:t>VI. AWARD CRITERIA</a:t>
            </a:r>
          </a:p>
          <a:p>
            <a:r>
              <a:rPr lang="en-US" sz="1050" dirty="0" smtClean="0"/>
              <a:t>VII. TERMS AND CONDITIONS -- A. GENERAL</a:t>
            </a:r>
          </a:p>
          <a:p>
            <a:r>
              <a:rPr lang="en-US" sz="1050" b="1" dirty="0" smtClean="0"/>
              <a:t>VII. TERMS AND CONDITIONS -- B. SPECIAL</a:t>
            </a:r>
          </a:p>
          <a:p>
            <a:r>
              <a:rPr lang="en-US" sz="1050" dirty="0" smtClean="0"/>
              <a:t>VIII. BIDDING SCHEDULE / PRICE-BUSINESS PROPOSAL</a:t>
            </a:r>
          </a:p>
          <a:p>
            <a:r>
              <a:rPr lang="en-US" sz="1050" dirty="0" smtClean="0"/>
              <a:t>IX. ATTACHMENTS TO SOLICITATION</a:t>
            </a:r>
          </a:p>
          <a:p>
            <a:endParaRPr lang="en-US" sz="1050" b="1" dirty="0" smtClean="0"/>
          </a:p>
          <a:p>
            <a:endParaRPr lang="en-US" sz="900" b="1" dirty="0" smtClean="0"/>
          </a:p>
          <a:p>
            <a:endParaRPr lang="en-US" sz="12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Proposal Format</a:t>
            </a:r>
            <a:endParaRPr lang="en-US" sz="2800" b="1" dirty="0"/>
          </a:p>
        </p:txBody>
      </p:sp>
      <p:sp>
        <p:nvSpPr>
          <p:cNvPr id="3" name="Content Placeholder 2"/>
          <p:cNvSpPr>
            <a:spLocks noGrp="1"/>
          </p:cNvSpPr>
          <p:nvPr>
            <p:ph idx="1"/>
          </p:nvPr>
        </p:nvSpPr>
        <p:spPr/>
        <p:txBody>
          <a:bodyPr/>
          <a:lstStyle/>
          <a:p>
            <a:pPr>
              <a:buNone/>
            </a:pPr>
            <a:r>
              <a:rPr lang="en-US" dirty="0" smtClean="0"/>
              <a:t>Format in Scope of work should match format in </a:t>
            </a:r>
            <a:r>
              <a:rPr lang="en-US" b="1" dirty="0" smtClean="0"/>
              <a:t>Information for offeror to Submit </a:t>
            </a:r>
            <a:r>
              <a:rPr lang="en-US" dirty="0" smtClean="0"/>
              <a:t>and </a:t>
            </a:r>
            <a:r>
              <a:rPr lang="en-US" b="1" dirty="0" smtClean="0"/>
              <a:t>Award</a:t>
            </a:r>
            <a:r>
              <a:rPr lang="en-US" b="1" dirty="0" smtClean="0"/>
              <a:t> Criteria</a:t>
            </a:r>
            <a:endParaRPr lang="en-US" b="1" dirty="0" smtClean="0"/>
          </a:p>
          <a:p>
            <a:pPr>
              <a:buFont typeface="Wingdings" charset="2"/>
              <a:buChar char="Ø"/>
            </a:pPr>
            <a:r>
              <a:rPr lang="en-US" dirty="0" smtClean="0"/>
              <a:t>Scope of Work (3)</a:t>
            </a:r>
          </a:p>
          <a:p>
            <a:pPr>
              <a:buFont typeface="Wingdings" charset="2"/>
              <a:buChar char="Ø"/>
            </a:pPr>
            <a:r>
              <a:rPr lang="en-US" dirty="0" smtClean="0"/>
              <a:t>Information for Offeror to Submit (4)</a:t>
            </a:r>
          </a:p>
          <a:p>
            <a:pPr>
              <a:buFont typeface="Wingdings" charset="2"/>
              <a:buChar char="Ø"/>
            </a:pPr>
            <a:r>
              <a:rPr lang="en-US" dirty="0" smtClean="0"/>
              <a:t>Award Criteria (6)</a:t>
            </a:r>
          </a:p>
          <a:p>
            <a:pPr>
              <a:buNone/>
            </a:pPr>
            <a:endParaRPr lang="en-US" dirty="0" smtClean="0"/>
          </a:p>
          <a:p>
            <a:endParaRPr lang="en-US" sz="1200" dirty="0" smtClean="0"/>
          </a:p>
          <a:p>
            <a:endParaRPr lang="en-US" sz="12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III. SCOPE OF WORK/SPECIFICATIONS</a:t>
            </a:r>
            <a:endParaRPr lang="en-US" sz="2800" b="1" dirty="0"/>
          </a:p>
        </p:txBody>
      </p:sp>
      <p:sp>
        <p:nvSpPr>
          <p:cNvPr id="3" name="Content Placeholder 2"/>
          <p:cNvSpPr>
            <a:spLocks noGrp="1"/>
          </p:cNvSpPr>
          <p:nvPr>
            <p:ph idx="1"/>
          </p:nvPr>
        </p:nvSpPr>
        <p:spPr/>
        <p:txBody>
          <a:bodyPr>
            <a:normAutofit fontScale="92500" lnSpcReduction="20000"/>
          </a:bodyPr>
          <a:lstStyle/>
          <a:p>
            <a:pPr lvl="0"/>
            <a:r>
              <a:rPr lang="en-US" dirty="0" smtClean="0"/>
              <a:t>Developing the scope of work (SOW), also known as the statement of work is an important and difficult challenge in procurement planning</a:t>
            </a:r>
          </a:p>
          <a:p>
            <a:pPr lvl="0"/>
            <a:r>
              <a:rPr lang="en-US" dirty="0" smtClean="0"/>
              <a:t>The SOW maybe prepared by a group of people from the purchasing, legal, and end user departments, and others in the organization with technical expertise in the field</a:t>
            </a:r>
          </a:p>
          <a:p>
            <a:pPr lvl="0"/>
            <a:r>
              <a:rPr lang="en-US" dirty="0" smtClean="0"/>
              <a:t>Other sources – NIGP/ISM and the internet</a:t>
            </a:r>
          </a:p>
          <a:p>
            <a:pPr lvl="0"/>
            <a:r>
              <a:rPr lang="en-US" dirty="0" smtClean="0"/>
              <a:t>The quality of responses received from the RFP is directly related to the quality and completeness of the document </a:t>
            </a:r>
            <a:r>
              <a:rPr lang="en-US" dirty="0" smtClean="0"/>
              <a:t>itself </a:t>
            </a:r>
          </a:p>
          <a:p>
            <a:pPr lvl="0"/>
            <a:r>
              <a:rPr lang="en-US" dirty="0" smtClean="0"/>
              <a:t>The </a:t>
            </a:r>
            <a:r>
              <a:rPr lang="en-US" dirty="0" smtClean="0"/>
              <a:t>RFP must provide </a:t>
            </a:r>
            <a:r>
              <a:rPr lang="en-US" dirty="0" err="1" smtClean="0"/>
              <a:t>offerors</a:t>
            </a:r>
            <a:r>
              <a:rPr lang="en-US" dirty="0" smtClean="0"/>
              <a:t> with a clear understanding of the need and how to submit a proposal</a:t>
            </a:r>
          </a:p>
          <a:p>
            <a:endParaRPr lang="en-US" dirty="0"/>
          </a:p>
        </p:txBody>
      </p:sp>
      <p:sp>
        <p:nvSpPr>
          <p:cNvPr id="4" name="TextBox 3"/>
          <p:cNvSpPr txBox="1"/>
          <p:nvPr/>
        </p:nvSpPr>
        <p:spPr>
          <a:xfrm>
            <a:off x="7017623" y="648949"/>
            <a:ext cx="184666" cy="369332"/>
          </a:xfrm>
          <a:prstGeom prst="rect">
            <a:avLst/>
          </a:prstGeom>
          <a:noFill/>
        </p:spPr>
        <p:txBody>
          <a:bodyPr wrap="none" rtlCol="0">
            <a:spAutoFit/>
          </a:bodyPr>
          <a:lstStyle/>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Preparing Good Specifications (SOW)</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lstStyle/>
          <a:p>
            <a:endParaRPr lang="en-US" dirty="0" smtClean="0"/>
          </a:p>
          <a:p>
            <a:r>
              <a:rPr lang="en-US" dirty="0" smtClean="0"/>
              <a:t>Identifies minimum requirements</a:t>
            </a:r>
          </a:p>
          <a:p>
            <a:r>
              <a:rPr lang="en-US" dirty="0" smtClean="0"/>
              <a:t>Allows maximum competition</a:t>
            </a:r>
          </a:p>
          <a:p>
            <a:r>
              <a:rPr lang="en-US" dirty="0" smtClean="0"/>
              <a:t>Identifies the test methods to be used to verify compliance with the requirements</a:t>
            </a:r>
          </a:p>
          <a:p>
            <a:r>
              <a:rPr lang="en-US" dirty="0" smtClean="0"/>
              <a:t>Contributes to obtaining the best values test methods</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Pre-Bid Conference	</a:t>
            </a:r>
            <a:br>
              <a:rPr lang="en-US" sz="2800" b="1" dirty="0" smtClean="0"/>
            </a:br>
            <a:endParaRPr lang="en-US" sz="2800" b="1" dirty="0"/>
          </a:p>
        </p:txBody>
      </p:sp>
      <p:sp>
        <p:nvSpPr>
          <p:cNvPr id="3" name="Content Placeholder 2"/>
          <p:cNvSpPr>
            <a:spLocks noGrp="1"/>
          </p:cNvSpPr>
          <p:nvPr>
            <p:ph idx="1"/>
          </p:nvPr>
        </p:nvSpPr>
        <p:spPr/>
        <p:txBody>
          <a:bodyPr>
            <a:normAutofit/>
          </a:bodyPr>
          <a:lstStyle/>
          <a:p>
            <a:pPr lvl="0"/>
            <a:r>
              <a:rPr lang="en-US" dirty="0" smtClean="0"/>
              <a:t>Pre-solicitation </a:t>
            </a:r>
            <a:r>
              <a:rPr lang="en-US" dirty="0" smtClean="0"/>
              <a:t>conference</a:t>
            </a:r>
          </a:p>
          <a:p>
            <a:pPr lvl="0"/>
            <a:r>
              <a:rPr lang="en-US" dirty="0" smtClean="0"/>
              <a:t>Fact finding</a:t>
            </a:r>
          </a:p>
          <a:p>
            <a:pPr lvl="0"/>
            <a:r>
              <a:rPr lang="en-US" dirty="0" smtClean="0"/>
              <a:t>Answer </a:t>
            </a:r>
            <a:r>
              <a:rPr lang="en-US" dirty="0" smtClean="0"/>
              <a:t>questions</a:t>
            </a:r>
          </a:p>
          <a:p>
            <a:pPr lvl="0"/>
            <a:r>
              <a:rPr lang="en-US" dirty="0" smtClean="0"/>
              <a:t>Mandatory or non-mandatory</a:t>
            </a:r>
          </a:p>
          <a:p>
            <a:pPr lvl="0"/>
            <a:r>
              <a:rPr lang="en-US" dirty="0" smtClean="0"/>
              <a:t>Answers all whether present or not</a:t>
            </a:r>
          </a:p>
          <a:p>
            <a:pPr lvl="0"/>
            <a:r>
              <a:rPr lang="en-US" dirty="0" smtClean="0"/>
              <a:t>Amendment or addenda</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IV. INFORMATION FOR OFFERORS TO SUBMIT</a:t>
            </a:r>
            <a:r>
              <a:rPr lang="en-US" sz="2400" dirty="0" smtClean="0"/>
              <a:t> </a:t>
            </a:r>
            <a:br>
              <a:rPr lang="en-US" sz="2400" dirty="0" smtClean="0"/>
            </a:br>
            <a:endParaRPr lang="en-US" sz="2400" dirty="0"/>
          </a:p>
        </p:txBody>
      </p:sp>
      <p:sp>
        <p:nvSpPr>
          <p:cNvPr id="3" name="Content Placeholder 2"/>
          <p:cNvSpPr>
            <a:spLocks noGrp="1"/>
          </p:cNvSpPr>
          <p:nvPr>
            <p:ph idx="1"/>
          </p:nvPr>
        </p:nvSpPr>
        <p:spPr/>
        <p:txBody>
          <a:bodyPr/>
          <a:lstStyle/>
          <a:p>
            <a:r>
              <a:rPr lang="en-US" dirty="0" smtClean="0"/>
              <a:t>The first step in developing evaluation/award criteria is to identify the parameters that will be used to measure the competence of the proposal and the worth of responses</a:t>
            </a:r>
          </a:p>
          <a:p>
            <a:r>
              <a:rPr lang="en-US" dirty="0" smtClean="0"/>
              <a:t>Should include information you want the offeror to include in the proposal response</a:t>
            </a:r>
          </a:p>
          <a:p>
            <a:r>
              <a:rPr lang="en-US" dirty="0" smtClean="0">
                <a:solidFill>
                  <a:schemeClr val="tx1"/>
                </a:solidFill>
              </a:rPr>
              <a:t>Will be used to determine which response best meets the solicitation requirements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RFP Acquisition Process</a:t>
            </a:r>
            <a:r>
              <a:rPr lang="en-US" sz="2800" dirty="0" smtClean="0"/>
              <a:t/>
            </a:r>
            <a:br>
              <a:rPr lang="en-US" sz="2800" dirty="0" smtClean="0"/>
            </a:br>
            <a:endParaRPr lang="en-US" sz="2800" dirty="0"/>
          </a:p>
        </p:txBody>
      </p:sp>
      <p:graphicFrame>
        <p:nvGraphicFramePr>
          <p:cNvPr id="4" name="Content Placeholder 3"/>
          <p:cNvGraphicFramePr>
            <a:graphicFrameLocks noGrp="1"/>
          </p:cNvGraphicFramePr>
          <p:nvPr>
            <p:ph idx="1"/>
          </p:nvPr>
        </p:nvGraphicFramePr>
        <p:xfrm>
          <a:off x="726141" y="1586753"/>
          <a:ext cx="7691719" cy="4571999"/>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IV. INFORMATION FOR OFFERORS TO SUBMIT</a:t>
            </a:r>
            <a:r>
              <a:rPr lang="en-US" sz="2400" dirty="0" smtClean="0"/>
              <a:t> </a:t>
            </a:r>
            <a:r>
              <a:rPr lang="en-US" dirty="0" smtClean="0"/>
              <a:t/>
            </a:r>
            <a:br>
              <a:rPr lang="en-US" dirty="0" smtClean="0"/>
            </a:br>
            <a:r>
              <a:rPr lang="en-US" sz="1800" dirty="0" smtClean="0"/>
              <a:t>Continued</a:t>
            </a:r>
            <a:endParaRPr lang="en-US" dirty="0"/>
          </a:p>
        </p:txBody>
      </p:sp>
      <p:sp>
        <p:nvSpPr>
          <p:cNvPr id="3" name="Content Placeholder 2"/>
          <p:cNvSpPr>
            <a:spLocks noGrp="1"/>
          </p:cNvSpPr>
          <p:nvPr>
            <p:ph idx="1"/>
          </p:nvPr>
        </p:nvSpPr>
        <p:spPr/>
        <p:txBody>
          <a:bodyPr>
            <a:normAutofit/>
          </a:bodyPr>
          <a:lstStyle/>
          <a:p>
            <a:r>
              <a:rPr lang="en-US" dirty="0" smtClean="0"/>
              <a:t> </a:t>
            </a:r>
          </a:p>
          <a:p>
            <a:pPr lvl="1"/>
            <a:r>
              <a:rPr lang="en-US" dirty="0" smtClean="0"/>
              <a:t>Mandatory evaluation criteria identify those factors that are essential to the </a:t>
            </a:r>
            <a:r>
              <a:rPr lang="en-US" dirty="0" smtClean="0"/>
              <a:t>requirement</a:t>
            </a:r>
          </a:p>
          <a:p>
            <a:pPr lvl="1"/>
            <a:r>
              <a:rPr lang="en-US" dirty="0" smtClean="0"/>
              <a:t>Be careful - Criteria must be clearly identified in the solicitation document by using the words, shall, must, or </a:t>
            </a:r>
            <a:r>
              <a:rPr lang="en-US" dirty="0" smtClean="0"/>
              <a:t>will</a:t>
            </a:r>
          </a:p>
          <a:p>
            <a:pPr lvl="1"/>
            <a:r>
              <a:rPr lang="en-US" dirty="0" smtClean="0"/>
              <a:t>Failure </a:t>
            </a:r>
            <a:r>
              <a:rPr lang="en-US" dirty="0" smtClean="0"/>
              <a:t>to meet any of the mandatory criteria makes the response non-compliant and removes the offeror/proposer from further </a:t>
            </a:r>
            <a:r>
              <a:rPr lang="en-US" dirty="0" smtClean="0"/>
              <a:t>consideration</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IV. INFORMATION FOR OFFERORS TO SUBMIT</a:t>
            </a:r>
            <a:r>
              <a:rPr lang="en-US" sz="2400" dirty="0" smtClean="0"/>
              <a:t> </a:t>
            </a:r>
            <a:r>
              <a:rPr lang="en-US" sz="2800" dirty="0" smtClean="0"/>
              <a:t/>
            </a:r>
            <a:br>
              <a:rPr lang="en-US" sz="2800" dirty="0" smtClean="0"/>
            </a:br>
            <a:r>
              <a:rPr lang="en-US" sz="1600" dirty="0" smtClean="0"/>
              <a:t>Continued</a:t>
            </a:r>
            <a:endParaRPr lang="en-US" sz="1600" b="1" dirty="0"/>
          </a:p>
        </p:txBody>
      </p:sp>
      <p:sp>
        <p:nvSpPr>
          <p:cNvPr id="3" name="Content Placeholder 2"/>
          <p:cNvSpPr>
            <a:spLocks noGrp="1"/>
          </p:cNvSpPr>
          <p:nvPr>
            <p:ph idx="1"/>
          </p:nvPr>
        </p:nvSpPr>
        <p:spPr/>
        <p:txBody>
          <a:bodyPr>
            <a:normAutofit fontScale="92500" lnSpcReduction="20000"/>
          </a:bodyPr>
          <a:lstStyle/>
          <a:p>
            <a:pPr>
              <a:buNone/>
            </a:pPr>
            <a:endParaRPr lang="en-US" sz="4000" dirty="0" smtClean="0"/>
          </a:p>
          <a:p>
            <a:pPr lvl="1"/>
            <a:r>
              <a:rPr lang="en-US" dirty="0" smtClean="0"/>
              <a:t>Some examples of mandatory evaluation criteria are:</a:t>
            </a:r>
          </a:p>
          <a:p>
            <a:pPr lvl="2"/>
            <a:r>
              <a:rPr lang="en-US" dirty="0" smtClean="0"/>
              <a:t>Financial stability</a:t>
            </a:r>
          </a:p>
          <a:p>
            <a:pPr lvl="2"/>
            <a:r>
              <a:rPr lang="en-US" dirty="0" smtClean="0"/>
              <a:t>Demonstration of compliance with licensing requirements</a:t>
            </a:r>
          </a:p>
          <a:p>
            <a:pPr lvl="2"/>
            <a:r>
              <a:rPr lang="en-US" dirty="0" smtClean="0"/>
              <a:t>Satisfaction of security requirements</a:t>
            </a:r>
          </a:p>
          <a:p>
            <a:pPr lvl="2"/>
            <a:r>
              <a:rPr lang="en-US" dirty="0" smtClean="0"/>
              <a:t>Meeting of essential performance standards or service levels</a:t>
            </a:r>
          </a:p>
          <a:p>
            <a:pPr lvl="2"/>
            <a:r>
              <a:rPr lang="en-US" dirty="0" smtClean="0"/>
              <a:t>Essential minimum qualifications or years of experience of personnel</a:t>
            </a:r>
          </a:p>
          <a:p>
            <a:pPr lvl="2"/>
            <a:r>
              <a:rPr lang="en-US" dirty="0" smtClean="0"/>
              <a:t>Compliance with certain certifications</a:t>
            </a:r>
          </a:p>
          <a:p>
            <a:pPr lvl="2"/>
            <a:r>
              <a:rPr lang="en-US" dirty="0" smtClean="0"/>
              <a:t>Meeting the delivery deadline</a:t>
            </a:r>
          </a:p>
          <a:p>
            <a:r>
              <a:rPr lang="en-US" dirty="0" smtClean="0"/>
              <a:t> </a:t>
            </a:r>
          </a:p>
          <a:p>
            <a:endParaRPr lang="en-US" sz="4000"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V. QUALIFICATIONS</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endParaRPr lang="en-US" b="1" dirty="0" smtClean="0"/>
          </a:p>
          <a:p>
            <a:r>
              <a:rPr lang="en-US" dirty="0" smtClean="0"/>
              <a:t>Number of years of experience</a:t>
            </a:r>
          </a:p>
          <a:p>
            <a:r>
              <a:rPr lang="en-US" dirty="0" smtClean="0"/>
              <a:t>Required License, certifications, etc</a:t>
            </a:r>
          </a:p>
          <a:p>
            <a:r>
              <a:rPr lang="en-US" dirty="0" smtClean="0"/>
              <a:t>Subcontractors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VI. AWARD CRITERIA</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lvl="0"/>
            <a:r>
              <a:rPr lang="en-US" dirty="0" smtClean="0">
                <a:solidFill>
                  <a:schemeClr val="tx1"/>
                </a:solidFill>
              </a:rPr>
              <a:t>The Evaluation</a:t>
            </a:r>
            <a:r>
              <a:rPr lang="en-US" dirty="0" smtClean="0">
                <a:solidFill>
                  <a:schemeClr val="tx1"/>
                </a:solidFill>
              </a:rPr>
              <a:t>/Award </a:t>
            </a:r>
            <a:r>
              <a:rPr lang="en-US" dirty="0" smtClean="0">
                <a:solidFill>
                  <a:schemeClr val="tx1"/>
                </a:solidFill>
              </a:rPr>
              <a:t>criteria should clearly identify:</a:t>
            </a:r>
          </a:p>
          <a:p>
            <a:pPr lvl="1"/>
            <a:r>
              <a:rPr lang="en-US" dirty="0" smtClean="0">
                <a:solidFill>
                  <a:schemeClr val="tx1"/>
                </a:solidFill>
              </a:rPr>
              <a:t>The evaluation criteria or rating factors assigned that reflect the relative importance of the award criteria and help ensure that the most significant factors drive the choice of the recommended proposal/offeror </a:t>
            </a:r>
          </a:p>
          <a:p>
            <a:pPr lvl="1"/>
            <a:r>
              <a:rPr lang="en-US" dirty="0" smtClean="0">
                <a:solidFill>
                  <a:schemeClr val="tx1"/>
                </a:solidFill>
              </a:rPr>
              <a:t>The respective weighting factors - Relative weighting of components will change for each requirement  </a:t>
            </a:r>
          </a:p>
          <a:p>
            <a:pPr marL="806450" lvl="2">
              <a:spcBef>
                <a:spcPts val="2400"/>
              </a:spcBef>
            </a:pPr>
            <a:r>
              <a:rPr lang="en-US" dirty="0" smtClean="0">
                <a:solidFill>
                  <a:schemeClr val="tx1"/>
                </a:solidFill>
              </a:rPr>
              <a:t>The Scoring method - Score grid against which they will be evaluated</a:t>
            </a:r>
          </a:p>
          <a:p>
            <a:pPr marL="806450" lvl="2">
              <a:spcBef>
                <a:spcPts val="2400"/>
              </a:spcBef>
            </a:pPr>
            <a:r>
              <a:rPr lang="en-US" dirty="0" smtClean="0">
                <a:solidFill>
                  <a:schemeClr val="tx1"/>
                </a:solidFill>
              </a:rPr>
              <a:t>The selection method that will be used to determine which response best meets the solicitation </a:t>
            </a:r>
            <a:r>
              <a:rPr lang="en-US" dirty="0" smtClean="0">
                <a:solidFill>
                  <a:schemeClr val="tx1"/>
                </a:solidFill>
              </a:rPr>
              <a:t>requirements</a:t>
            </a:r>
          </a:p>
          <a:p>
            <a:pPr lvl="0"/>
            <a:endParaRPr lang="en-US" dirty="0" smtClean="0">
              <a:solidFill>
                <a:srgbClr val="0000FF"/>
              </a:solidFill>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VII. TERMS AND CONDITIONS - B. SPECIAL</a:t>
            </a:r>
            <a:br>
              <a:rPr lang="en-US" sz="2400" b="1" dirty="0" smtClean="0"/>
            </a:br>
            <a:endParaRPr lang="en-US" sz="2400" dirty="0"/>
          </a:p>
        </p:txBody>
      </p:sp>
      <p:sp>
        <p:nvSpPr>
          <p:cNvPr id="3" name="Content Placeholder 2"/>
          <p:cNvSpPr>
            <a:spLocks noGrp="1"/>
          </p:cNvSpPr>
          <p:nvPr>
            <p:ph idx="1"/>
          </p:nvPr>
        </p:nvSpPr>
        <p:spPr/>
        <p:txBody>
          <a:bodyPr/>
          <a:lstStyle/>
          <a:p>
            <a:r>
              <a:rPr lang="en-US" dirty="0" smtClean="0"/>
              <a:t>Term of the contract</a:t>
            </a:r>
          </a:p>
          <a:p>
            <a:r>
              <a:rPr lang="en-US" dirty="0" smtClean="0"/>
              <a:t>Multi-term</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Evaluation Factors </a:t>
            </a:r>
            <a:endParaRPr lang="en-US" sz="2800" b="1" dirty="0"/>
          </a:p>
        </p:txBody>
      </p:sp>
      <p:sp>
        <p:nvSpPr>
          <p:cNvPr id="3" name="Content Placeholder 2"/>
          <p:cNvSpPr>
            <a:spLocks noGrp="1"/>
          </p:cNvSpPr>
          <p:nvPr>
            <p:ph idx="1"/>
          </p:nvPr>
        </p:nvSpPr>
        <p:spPr/>
        <p:txBody>
          <a:bodyPr/>
          <a:lstStyle/>
          <a:p>
            <a:r>
              <a:rPr lang="en-US" dirty="0" smtClean="0"/>
              <a:t>11-35-1530(5)</a:t>
            </a:r>
            <a:r>
              <a:rPr lang="en-US" dirty="0" smtClean="0"/>
              <a:t> </a:t>
            </a:r>
          </a:p>
          <a:p>
            <a:r>
              <a:rPr lang="en-US" dirty="0" smtClean="0"/>
              <a:t>The </a:t>
            </a:r>
            <a:r>
              <a:rPr lang="en-US" dirty="0" smtClean="0"/>
              <a:t>request for proposals must state the relative importance of the factors to be considered in evaluating proposals but may not require a numerical weighting for each </a:t>
            </a:r>
            <a:r>
              <a:rPr lang="en-US" dirty="0" smtClean="0"/>
              <a:t>factor </a:t>
            </a:r>
          </a:p>
          <a:p>
            <a:r>
              <a:rPr lang="en-US" dirty="0" smtClean="0"/>
              <a:t>Price </a:t>
            </a:r>
            <a:r>
              <a:rPr lang="en-US" dirty="0" smtClean="0"/>
              <a:t>may, but need not, be an evaluation </a:t>
            </a:r>
            <a:r>
              <a:rPr lang="en-US" dirty="0" smtClean="0"/>
              <a:t>factor</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Public Notice</a:t>
            </a:r>
            <a:br>
              <a:rPr lang="en-US" sz="2800" dirty="0" smtClean="0"/>
            </a:br>
            <a:r>
              <a:rPr lang="en-US" sz="2800" dirty="0" smtClean="0"/>
              <a:t> </a:t>
            </a:r>
            <a:r>
              <a:rPr lang="en-US" sz="2000" dirty="0" smtClean="0"/>
              <a:t>11-35-1530(2)</a:t>
            </a:r>
            <a:endParaRPr lang="en-US" sz="2000" dirty="0"/>
          </a:p>
        </p:txBody>
      </p:sp>
      <p:sp>
        <p:nvSpPr>
          <p:cNvPr id="3" name="Content Placeholder 2"/>
          <p:cNvSpPr>
            <a:spLocks noGrp="1"/>
          </p:cNvSpPr>
          <p:nvPr>
            <p:ph idx="1"/>
          </p:nvPr>
        </p:nvSpPr>
        <p:spPr/>
        <p:txBody>
          <a:bodyPr>
            <a:normAutofit/>
          </a:bodyPr>
          <a:lstStyle/>
          <a:p>
            <a:r>
              <a:rPr lang="en-US" dirty="0" smtClean="0"/>
              <a:t>Adequate public notice of the request for proposals must be given in the same manner as provided in Section 11-35-1520(3)</a:t>
            </a:r>
          </a:p>
          <a:p>
            <a:pPr lvl="1"/>
            <a:r>
              <a:rPr lang="en-US" dirty="0" smtClean="0"/>
              <a:t>11-35-1520 (3) Notice. Adequate notice of the invitation for bids must be given at a reasonable time before the date set forth in it for the opening of bids. </a:t>
            </a:r>
          </a:p>
          <a:p>
            <a:pPr lvl="1"/>
            <a:r>
              <a:rPr lang="en-US" dirty="0" smtClean="0"/>
              <a:t>The notice must include publications in </a:t>
            </a:r>
            <a:r>
              <a:rPr lang="en-US" b="1" i="1" dirty="0" smtClean="0"/>
              <a:t>"South Carolina Business Opportunities</a:t>
            </a:r>
            <a:r>
              <a:rPr lang="en-US" dirty="0" smtClean="0"/>
              <a:t>" (SCBO) or a means of central electronic advertising as approved by the designated board office</a:t>
            </a:r>
            <a:r>
              <a:rPr lang="en-US" smtClean="0"/>
              <a:t>.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Public Opening</a:t>
            </a:r>
            <a:r>
              <a:rPr lang="en-US" sz="2800" dirty="0" smtClean="0"/>
              <a:t/>
            </a:r>
            <a:br>
              <a:rPr lang="en-US" sz="2800" dirty="0" smtClean="0"/>
            </a:br>
            <a:r>
              <a:rPr lang="en-US" sz="2400" dirty="0" smtClean="0"/>
              <a:t>19-445-2095(1) </a:t>
            </a:r>
            <a:endParaRPr lang="en-US" sz="2400" dirty="0"/>
          </a:p>
        </p:txBody>
      </p:sp>
      <p:sp>
        <p:nvSpPr>
          <p:cNvPr id="3" name="Content Placeholder 2"/>
          <p:cNvSpPr>
            <a:spLocks noGrp="1"/>
          </p:cNvSpPr>
          <p:nvPr>
            <p:ph idx="1"/>
          </p:nvPr>
        </p:nvSpPr>
        <p:spPr/>
        <p:txBody>
          <a:bodyPr>
            <a:normAutofit/>
          </a:bodyPr>
          <a:lstStyle/>
          <a:p>
            <a:r>
              <a:rPr lang="en-US" dirty="0" smtClean="0"/>
              <a:t>Proposals shall be opened publicly by the procurement officer or his designee in the presence of one or more witnesses at the time and place designated in the request for proposals</a:t>
            </a:r>
          </a:p>
          <a:p>
            <a:r>
              <a:rPr lang="en-US" dirty="0" smtClean="0"/>
              <a:t>Proposals and modifications shall be time-stamped upon receipt and held in a secure place until the established due date. </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Public Opening 19-445-2095(1)</a:t>
            </a:r>
            <a:r>
              <a:rPr lang="en-US" sz="2800" dirty="0" smtClean="0"/>
              <a:t/>
            </a:r>
            <a:br>
              <a:rPr lang="en-US" sz="2800" dirty="0" smtClean="0"/>
            </a:br>
            <a:r>
              <a:rPr lang="en-US" sz="1600" dirty="0" smtClean="0"/>
              <a:t>Continued </a:t>
            </a:r>
            <a:endParaRPr lang="en-US" sz="2800" dirty="0"/>
          </a:p>
        </p:txBody>
      </p:sp>
      <p:sp>
        <p:nvSpPr>
          <p:cNvPr id="3" name="Content Placeholder 2"/>
          <p:cNvSpPr>
            <a:spLocks noGrp="1"/>
          </p:cNvSpPr>
          <p:nvPr>
            <p:ph idx="1"/>
          </p:nvPr>
        </p:nvSpPr>
        <p:spPr/>
        <p:txBody>
          <a:bodyPr/>
          <a:lstStyle/>
          <a:p>
            <a:r>
              <a:rPr lang="en-US" dirty="0" smtClean="0"/>
              <a:t>After the date established for receipt of proposals, a Register of Proposals shall be prepared which shall include for all proposals:</a:t>
            </a:r>
          </a:p>
          <a:p>
            <a:pPr lvl="1"/>
            <a:r>
              <a:rPr lang="en-US" dirty="0" smtClean="0"/>
              <a:t> the name of each offeror</a:t>
            </a:r>
          </a:p>
          <a:p>
            <a:pPr lvl="1"/>
            <a:r>
              <a:rPr lang="en-US" dirty="0" smtClean="0"/>
              <a:t>the number of modifications received, if any, and </a:t>
            </a:r>
          </a:p>
          <a:p>
            <a:pPr lvl="1"/>
            <a:r>
              <a:rPr lang="en-US" dirty="0" smtClean="0"/>
              <a:t>a description sufficient to identify the item offered </a:t>
            </a:r>
          </a:p>
          <a:p>
            <a:r>
              <a:rPr lang="en-US" dirty="0" smtClean="0"/>
              <a:t>The Register of Proposals shall be certified in writing as true and accurate by both the person opening the proposals and the witness. </a:t>
            </a:r>
          </a:p>
          <a:p>
            <a:pPr>
              <a:buNone/>
            </a:pP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Public Opening 19-445-2095(1)</a:t>
            </a:r>
            <a:r>
              <a:rPr lang="en-US" sz="2800" dirty="0" smtClean="0"/>
              <a:t/>
            </a:r>
            <a:br>
              <a:rPr lang="en-US" sz="2800" dirty="0" smtClean="0"/>
            </a:br>
            <a:r>
              <a:rPr lang="en-US" sz="1600" dirty="0" smtClean="0"/>
              <a:t>Continued </a:t>
            </a:r>
            <a:endParaRPr lang="en-US" sz="1600" dirty="0"/>
          </a:p>
        </p:txBody>
      </p:sp>
      <p:sp>
        <p:nvSpPr>
          <p:cNvPr id="3" name="Content Placeholder 2"/>
          <p:cNvSpPr>
            <a:spLocks noGrp="1"/>
          </p:cNvSpPr>
          <p:nvPr>
            <p:ph idx="1"/>
          </p:nvPr>
        </p:nvSpPr>
        <p:spPr/>
        <p:txBody>
          <a:bodyPr>
            <a:normAutofit/>
          </a:bodyPr>
          <a:lstStyle/>
          <a:p>
            <a:r>
              <a:rPr lang="en-US" dirty="0" smtClean="0"/>
              <a:t>The Register of Proposals shall be open to public inspection </a:t>
            </a:r>
            <a:r>
              <a:rPr lang="en-US" b="1" dirty="0" smtClean="0"/>
              <a:t>only after </a:t>
            </a:r>
            <a:r>
              <a:rPr lang="en-US" dirty="0" smtClean="0"/>
              <a:t>the issuance of an award or notification of intent to award, whichever is earlier </a:t>
            </a:r>
          </a:p>
          <a:p>
            <a:r>
              <a:rPr lang="en-US" dirty="0" smtClean="0"/>
              <a:t>Proposals and modifications shall be shown only to State personnel having a legitimate interest in them and then only on a "need to know" basis </a:t>
            </a:r>
          </a:p>
          <a:p>
            <a:r>
              <a:rPr lang="en-US" dirty="0" smtClean="0"/>
              <a:t>Contents and the identity of competing offers shall not be disclosed during the process of opening by state personnel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Preferred Procurement Method?</a:t>
            </a:r>
            <a:endParaRPr lang="en-US" sz="2800" b="1" dirty="0"/>
          </a:p>
        </p:txBody>
      </p:sp>
      <p:sp>
        <p:nvSpPr>
          <p:cNvPr id="3" name="Content Placeholder 2"/>
          <p:cNvSpPr>
            <a:spLocks noGrp="1"/>
          </p:cNvSpPr>
          <p:nvPr>
            <p:ph idx="1"/>
          </p:nvPr>
        </p:nvSpPr>
        <p:spPr/>
        <p:txBody>
          <a:bodyPr/>
          <a:lstStyle/>
          <a:p>
            <a:r>
              <a:rPr lang="en-US" b="1" dirty="0" smtClean="0"/>
              <a:t>Competitive Bidding  - </a:t>
            </a:r>
            <a:r>
              <a:rPr lang="en-US" dirty="0" smtClean="0"/>
              <a:t>According </a:t>
            </a:r>
            <a:r>
              <a:rPr lang="en-US" dirty="0"/>
              <a:t>to </a:t>
            </a:r>
            <a:r>
              <a:rPr lang="en-US" dirty="0" smtClean="0"/>
              <a:t>NIGP</a:t>
            </a:r>
            <a:endParaRPr lang="en-US"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Receipt of Proposals </a:t>
            </a:r>
            <a:endParaRPr lang="en-US" sz="2800" b="1" dirty="0"/>
          </a:p>
        </p:txBody>
      </p:sp>
      <p:sp>
        <p:nvSpPr>
          <p:cNvPr id="3" name="Content Placeholder 2"/>
          <p:cNvSpPr>
            <a:spLocks noGrp="1"/>
          </p:cNvSpPr>
          <p:nvPr>
            <p:ph idx="1"/>
          </p:nvPr>
        </p:nvSpPr>
        <p:spPr/>
        <p:txBody>
          <a:bodyPr/>
          <a:lstStyle/>
          <a:p>
            <a:r>
              <a:rPr lang="en-US" dirty="0" smtClean="0"/>
              <a:t> 11-35-1530(3) - Proposals </a:t>
            </a:r>
            <a:r>
              <a:rPr lang="en-US" dirty="0"/>
              <a:t>must be opened publicly in accordance with regulations of the </a:t>
            </a:r>
            <a:r>
              <a:rPr lang="en-US" dirty="0" smtClean="0"/>
              <a:t>board </a:t>
            </a:r>
            <a:endParaRPr lang="en-US" dirty="0" smtClean="0"/>
          </a:p>
          <a:p>
            <a:r>
              <a:rPr lang="en-US" dirty="0" smtClean="0"/>
              <a:t>A </a:t>
            </a:r>
            <a:r>
              <a:rPr lang="en-US" dirty="0"/>
              <a:t>tabulation of proposals must be prepared in accordance with regulations promulgated by the board and must be open for public inspection after contract </a:t>
            </a:r>
            <a:r>
              <a:rPr lang="en-US" dirty="0" smtClean="0"/>
              <a:t>award</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Responsible and Responsible</a:t>
            </a:r>
            <a:endParaRPr lang="en-US" sz="2800" b="1" dirty="0"/>
          </a:p>
        </p:txBody>
      </p:sp>
      <p:sp>
        <p:nvSpPr>
          <p:cNvPr id="3" name="Content Placeholder 2"/>
          <p:cNvSpPr>
            <a:spLocks noGrp="1"/>
          </p:cNvSpPr>
          <p:nvPr>
            <p:ph idx="1"/>
          </p:nvPr>
        </p:nvSpPr>
        <p:spPr/>
        <p:txBody>
          <a:bodyPr/>
          <a:lstStyle/>
          <a:p>
            <a:pPr lvl="1"/>
            <a:r>
              <a:rPr lang="en-US" b="1" u="sng" dirty="0" smtClean="0"/>
              <a:t>Responsive</a:t>
            </a:r>
            <a:r>
              <a:rPr lang="en-US" dirty="0" smtClean="0"/>
              <a:t> bidder is one who is in substantial conformance with requirements of the IFB</a:t>
            </a:r>
          </a:p>
          <a:p>
            <a:pPr lvl="1"/>
            <a:endParaRPr lang="en-US" b="1" u="sng" dirty="0" smtClean="0"/>
          </a:p>
          <a:p>
            <a:pPr lvl="1"/>
            <a:r>
              <a:rPr lang="en-US" b="1" u="sng" dirty="0" smtClean="0"/>
              <a:t>Responsible</a:t>
            </a:r>
            <a:r>
              <a:rPr lang="en-US" dirty="0" smtClean="0"/>
              <a:t> bidder is one who has all of the capabilities to provide good or service desired</a:t>
            </a:r>
          </a:p>
          <a:p>
            <a:r>
              <a:rPr lang="en-US" dirty="0" smtClean="0"/>
              <a:t> </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11" b="1" dirty="0" smtClean="0"/>
              <a:t>Point-Rated Evaluation Criteria</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 Pointed-rated evaluation criteria are used to establish the relative merits of one bid over </a:t>
            </a:r>
            <a:r>
              <a:rPr lang="en-US" dirty="0" smtClean="0"/>
              <a:t>another</a:t>
            </a:r>
          </a:p>
          <a:p>
            <a:r>
              <a:rPr lang="en-US" dirty="0" smtClean="0"/>
              <a:t> </a:t>
            </a:r>
            <a:r>
              <a:rPr lang="en-US" dirty="0" smtClean="0"/>
              <a:t>Examples of </a:t>
            </a:r>
            <a:r>
              <a:rPr lang="en-US" dirty="0" smtClean="0"/>
              <a:t>point-related </a:t>
            </a:r>
            <a:r>
              <a:rPr lang="en-US" dirty="0" smtClean="0"/>
              <a:t>criteria and objectives are:</a:t>
            </a:r>
          </a:p>
          <a:p>
            <a:pPr lvl="1"/>
            <a:r>
              <a:rPr lang="en-US" dirty="0" smtClean="0"/>
              <a:t>Understanding the scope and objectives of he project</a:t>
            </a:r>
          </a:p>
          <a:p>
            <a:pPr lvl="1"/>
            <a:r>
              <a:rPr lang="en-US" dirty="0" smtClean="0"/>
              <a:t>Proposed risk management approach</a:t>
            </a:r>
          </a:p>
          <a:p>
            <a:pPr lvl="1"/>
            <a:r>
              <a:rPr lang="en-US" dirty="0" smtClean="0"/>
              <a:t>Demonstrated expertise</a:t>
            </a:r>
          </a:p>
          <a:p>
            <a:pPr lvl="1"/>
            <a:r>
              <a:rPr lang="en-US" dirty="0" smtClean="0"/>
              <a:t>Qualifications of management team</a:t>
            </a:r>
          </a:p>
          <a:p>
            <a:pPr lvl="1"/>
            <a:r>
              <a:rPr lang="en-US" dirty="0" smtClean="0"/>
              <a:t>Experience with similar projects</a:t>
            </a:r>
          </a:p>
          <a:p>
            <a:pPr lvl="1"/>
            <a:r>
              <a:rPr lang="en-US" dirty="0" smtClean="0"/>
              <a:t>Reporting and documentation arrangements</a:t>
            </a:r>
          </a:p>
          <a:p>
            <a:pPr lvl="1"/>
            <a:r>
              <a:rPr lang="en-US" dirty="0" smtClean="0"/>
              <a:t>After sales warranty and service</a:t>
            </a:r>
          </a:p>
          <a:p>
            <a:pPr lvl="1"/>
            <a:r>
              <a:rPr lang="en-US" dirty="0" smtClean="0"/>
              <a:t>Proposed level of effort</a:t>
            </a:r>
          </a:p>
          <a:p>
            <a:pPr lvl="1"/>
            <a:r>
              <a:rPr lang="en-US" dirty="0" smtClean="0"/>
              <a:t>Past performance </a:t>
            </a:r>
            <a:r>
              <a:rPr lang="en-US" dirty="0" smtClean="0"/>
              <a:t>record</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Evaluation Committee/Panel</a:t>
            </a:r>
            <a:endParaRPr lang="en-US" sz="2800" b="1" dirty="0"/>
          </a:p>
        </p:txBody>
      </p:sp>
      <p:sp>
        <p:nvSpPr>
          <p:cNvPr id="3" name="Content Placeholder 2"/>
          <p:cNvSpPr>
            <a:spLocks noGrp="1"/>
          </p:cNvSpPr>
          <p:nvPr>
            <p:ph idx="1"/>
          </p:nvPr>
        </p:nvSpPr>
        <p:spPr/>
        <p:txBody>
          <a:bodyPr>
            <a:normAutofit/>
          </a:bodyPr>
          <a:lstStyle/>
          <a:p>
            <a:pPr>
              <a:buNone/>
            </a:pPr>
            <a:r>
              <a:rPr lang="en-US" dirty="0" smtClean="0"/>
              <a:t>The RFP Evaluation</a:t>
            </a:r>
            <a:endParaRPr lang="en-US" dirty="0" smtClean="0"/>
          </a:p>
          <a:p>
            <a:r>
              <a:rPr lang="en-US" dirty="0" smtClean="0"/>
              <a:t>Who</a:t>
            </a:r>
          </a:p>
          <a:p>
            <a:r>
              <a:rPr lang="en-US" dirty="0" smtClean="0"/>
              <a:t>How Many</a:t>
            </a:r>
          </a:p>
          <a:p>
            <a:r>
              <a:rPr lang="en-US" dirty="0" smtClean="0"/>
              <a:t>Chairperson</a:t>
            </a:r>
          </a:p>
          <a:p>
            <a:r>
              <a:rPr lang="en-US" dirty="0" smtClean="0"/>
              <a:t>Roles </a:t>
            </a:r>
            <a:r>
              <a:rPr lang="en-US" dirty="0" smtClean="0"/>
              <a:t>and </a:t>
            </a:r>
            <a:r>
              <a:rPr lang="en-US" dirty="0" smtClean="0"/>
              <a:t>Responsibilities</a:t>
            </a:r>
          </a:p>
          <a:p>
            <a:r>
              <a:rPr lang="en-US" dirty="0" smtClean="0"/>
              <a:t>Sample </a:t>
            </a:r>
            <a:r>
              <a:rPr lang="en-US" dirty="0" smtClean="0"/>
              <a:t>Guidelines</a:t>
            </a:r>
            <a:endParaRPr lang="en-US" dirty="0" smtClean="0"/>
          </a:p>
          <a:p>
            <a:r>
              <a:rPr lang="en-US" dirty="0" smtClean="0"/>
              <a:t>Receives </a:t>
            </a:r>
            <a:r>
              <a:rPr lang="en-US" dirty="0" smtClean="0"/>
              <a:t>instructions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Evaluation Committee Rules of Conduct</a:t>
            </a:r>
            <a:r>
              <a:rPr lang="en-US" sz="2800" dirty="0" smtClean="0"/>
              <a:t/>
            </a:r>
            <a:br>
              <a:rPr lang="en-US" sz="2800" dirty="0" smtClean="0"/>
            </a:b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normAutofit/>
          </a:bodyPr>
          <a:lstStyle/>
          <a:p>
            <a:r>
              <a:rPr lang="en-US" dirty="0" smtClean="0"/>
              <a:t>Maintain confidentiality of proposals</a:t>
            </a:r>
          </a:p>
          <a:p>
            <a:r>
              <a:rPr lang="en-US" dirty="0" smtClean="0"/>
              <a:t>Does not discuss committee actions outside of committee</a:t>
            </a:r>
          </a:p>
          <a:p>
            <a:r>
              <a:rPr lang="en-US" dirty="0" smtClean="0"/>
              <a:t>Individually read and score all proposals</a:t>
            </a:r>
          </a:p>
          <a:p>
            <a:r>
              <a:rPr lang="en-US" dirty="0" smtClean="0"/>
              <a:t>Attends all committee meetings</a:t>
            </a:r>
          </a:p>
          <a:p>
            <a:r>
              <a:rPr lang="en-US" dirty="0" smtClean="0"/>
              <a:t>Is included in all committee votes</a:t>
            </a:r>
            <a:endParaRPr lang="en-US" dirty="0" smtClean="0"/>
          </a:p>
          <a:p>
            <a:pPr>
              <a:buNone/>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Evaluation of Proposals</a:t>
            </a:r>
            <a:endParaRPr lang="en-US" sz="2800" b="1" dirty="0"/>
          </a:p>
        </p:txBody>
      </p:sp>
      <p:sp>
        <p:nvSpPr>
          <p:cNvPr id="3" name="Content Placeholder 2"/>
          <p:cNvSpPr>
            <a:spLocks noGrp="1"/>
          </p:cNvSpPr>
          <p:nvPr>
            <p:ph idx="1"/>
          </p:nvPr>
        </p:nvSpPr>
        <p:spPr/>
        <p:txBody>
          <a:bodyPr>
            <a:normAutofit fontScale="92500" lnSpcReduction="20000"/>
          </a:bodyPr>
          <a:lstStyle/>
          <a:p>
            <a:r>
              <a:rPr lang="en-US" dirty="0" smtClean="0"/>
              <a:t> Steps</a:t>
            </a:r>
            <a:r>
              <a:rPr lang="en-US" dirty="0" smtClean="0"/>
              <a:t> – </a:t>
            </a:r>
            <a:r>
              <a:rPr lang="en-US" dirty="0" smtClean="0"/>
              <a:t>Overview</a:t>
            </a:r>
            <a:endParaRPr lang="en-US" dirty="0" smtClean="0"/>
          </a:p>
          <a:p>
            <a:r>
              <a:rPr lang="en-US" dirty="0" smtClean="0"/>
              <a:t>Gather </a:t>
            </a:r>
            <a:r>
              <a:rPr lang="en-US" dirty="0" smtClean="0"/>
              <a:t>RFP Evaluation Committee</a:t>
            </a:r>
            <a:endParaRPr lang="en-US" dirty="0" smtClean="0"/>
          </a:p>
          <a:p>
            <a:r>
              <a:rPr lang="en-US" dirty="0" smtClean="0"/>
              <a:t>Distribution </a:t>
            </a:r>
            <a:r>
              <a:rPr lang="en-US" dirty="0" smtClean="0"/>
              <a:t>of instructions/proposals</a:t>
            </a:r>
            <a:endParaRPr lang="en-US" dirty="0" smtClean="0"/>
          </a:p>
          <a:p>
            <a:r>
              <a:rPr lang="en-US" dirty="0" smtClean="0"/>
              <a:t>Individual </a:t>
            </a:r>
            <a:r>
              <a:rPr lang="en-US" dirty="0" smtClean="0"/>
              <a:t>reading of proposals</a:t>
            </a:r>
            <a:endParaRPr lang="en-US" dirty="0" smtClean="0"/>
          </a:p>
          <a:p>
            <a:r>
              <a:rPr lang="en-US" dirty="0" smtClean="0"/>
              <a:t>Collection </a:t>
            </a:r>
            <a:r>
              <a:rPr lang="en-US" dirty="0" smtClean="0"/>
              <a:t>of individual scores</a:t>
            </a:r>
            <a:endParaRPr lang="en-US" dirty="0" smtClean="0"/>
          </a:p>
          <a:p>
            <a:r>
              <a:rPr lang="en-US" dirty="0" smtClean="0"/>
              <a:t>Determination </a:t>
            </a:r>
            <a:r>
              <a:rPr lang="en-US" dirty="0" smtClean="0"/>
              <a:t>of short list</a:t>
            </a:r>
            <a:endParaRPr lang="en-US" dirty="0" smtClean="0"/>
          </a:p>
          <a:p>
            <a:r>
              <a:rPr lang="en-US" dirty="0" smtClean="0"/>
              <a:t>Discussions</a:t>
            </a:r>
            <a:r>
              <a:rPr lang="en-US" dirty="0" smtClean="0"/>
              <a:t>/interviews (if necessary)</a:t>
            </a:r>
            <a:endParaRPr lang="en-US" dirty="0" smtClean="0"/>
          </a:p>
          <a:p>
            <a:r>
              <a:rPr lang="en-US" dirty="0" smtClean="0"/>
              <a:t>Recommendation</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Discussion with </a:t>
            </a:r>
            <a:r>
              <a:rPr lang="en-US" sz="2400" b="1" dirty="0" err="1" smtClean="0"/>
              <a:t>Offerors</a:t>
            </a:r>
            <a:r>
              <a:rPr lang="en-US" sz="2400" dirty="0" smtClean="0"/>
              <a:t/>
            </a:r>
            <a:br>
              <a:rPr lang="en-US" sz="2400" dirty="0" smtClean="0"/>
            </a:br>
            <a:r>
              <a:rPr lang="en-US" sz="2400" dirty="0" smtClean="0"/>
              <a:t>11-35-1530(6) </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lstStyle/>
          <a:p>
            <a:r>
              <a:rPr lang="en-US" dirty="0" smtClean="0"/>
              <a:t>As provided in the request for proposals, and under regulations, discussions may be conducted with </a:t>
            </a:r>
            <a:r>
              <a:rPr lang="en-US" dirty="0" err="1" smtClean="0"/>
              <a:t>offerors</a:t>
            </a:r>
            <a:r>
              <a:rPr lang="en-US" dirty="0" smtClean="0"/>
              <a:t> who submit proposals determined to be reasonably susceptible of being selected for award for the purpose of clarification to assure full understanding of, and responsiveness to, the solicitation requirements</a:t>
            </a:r>
          </a:p>
          <a:p>
            <a:r>
              <a:rPr lang="en-US" dirty="0" smtClean="0"/>
              <a:t>All </a:t>
            </a:r>
            <a:r>
              <a:rPr lang="en-US" dirty="0" err="1" smtClean="0"/>
              <a:t>offerors</a:t>
            </a:r>
            <a:r>
              <a:rPr lang="en-US" dirty="0" smtClean="0"/>
              <a:t> whose proposals, in the procurement officer's sole judgment, need clarification must be accorded that opportunity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Selection and Ranking</a:t>
            </a:r>
            <a:r>
              <a:rPr lang="en-US" sz="2800" dirty="0" smtClean="0"/>
              <a:t/>
            </a:r>
            <a:br>
              <a:rPr lang="en-US" sz="2800" dirty="0" smtClean="0"/>
            </a:br>
            <a:r>
              <a:rPr lang="en-US" sz="2800" dirty="0" smtClean="0"/>
              <a:t>11-35-1530(7) </a:t>
            </a:r>
            <a:endParaRPr lang="en-US" sz="2800" dirty="0"/>
          </a:p>
        </p:txBody>
      </p:sp>
      <p:sp>
        <p:nvSpPr>
          <p:cNvPr id="3" name="Content Placeholder 2"/>
          <p:cNvSpPr>
            <a:spLocks noGrp="1"/>
          </p:cNvSpPr>
          <p:nvPr>
            <p:ph idx="1"/>
          </p:nvPr>
        </p:nvSpPr>
        <p:spPr/>
        <p:txBody>
          <a:bodyPr>
            <a:normAutofit/>
          </a:bodyPr>
          <a:lstStyle/>
          <a:p>
            <a:r>
              <a:rPr lang="en-US" dirty="0" smtClean="0"/>
              <a:t>Proposals must be evaluated using only the criteria stated in the request for proposals and there must be adherence to weightings that have been assigned previously</a:t>
            </a:r>
          </a:p>
          <a:p>
            <a:r>
              <a:rPr lang="en-US" dirty="0" smtClean="0"/>
              <a:t>Once evaluation is complete, all responsive </a:t>
            </a:r>
            <a:r>
              <a:rPr lang="en-US" dirty="0" err="1" smtClean="0"/>
              <a:t>offerors</a:t>
            </a:r>
            <a:r>
              <a:rPr lang="en-US" dirty="0" smtClean="0"/>
              <a:t> must be ranked from most advantageous to least advantageous to the State, considering </a:t>
            </a:r>
            <a:r>
              <a:rPr lang="en-US" b="1" dirty="0" smtClean="0"/>
              <a:t>only the evaluation factors stated in the request for proposals</a:t>
            </a:r>
            <a:r>
              <a:rPr lang="en-US" dirty="0" smtClean="0"/>
              <a:t> </a:t>
            </a:r>
          </a:p>
          <a:p>
            <a:r>
              <a:rPr lang="en-US" dirty="0" smtClean="0"/>
              <a:t>If price is an initial evaluation factor, award must be made in accordance with Section 11-35-1530(9) </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Negotiations</a:t>
            </a:r>
            <a:r>
              <a:rPr lang="en-US" sz="2800" dirty="0" smtClean="0"/>
              <a:t/>
            </a:r>
            <a:br>
              <a:rPr lang="en-US" sz="2800" dirty="0" smtClean="0"/>
            </a:br>
            <a:r>
              <a:rPr lang="en-US" sz="2800" dirty="0" smtClean="0"/>
              <a:t>11-35-1530(8) </a:t>
            </a:r>
            <a:endParaRPr lang="en-US" sz="2800" dirty="0"/>
          </a:p>
        </p:txBody>
      </p:sp>
      <p:sp>
        <p:nvSpPr>
          <p:cNvPr id="3" name="Content Placeholder 2"/>
          <p:cNvSpPr>
            <a:spLocks noGrp="1"/>
          </p:cNvSpPr>
          <p:nvPr>
            <p:ph idx="1"/>
          </p:nvPr>
        </p:nvSpPr>
        <p:spPr/>
        <p:txBody>
          <a:bodyPr>
            <a:normAutofit fontScale="92500" lnSpcReduction="20000"/>
          </a:bodyPr>
          <a:lstStyle/>
          <a:p>
            <a:r>
              <a:rPr lang="en-US" dirty="0" smtClean="0"/>
              <a:t>Whether price was an evaluation factor or not, the procurement officer, in his sole discretion and not subject to review under Article 17, may proceed in any of the manners indicated below, except that in no case may confidential information derived from proposals and negotiations submitted by competing </a:t>
            </a:r>
            <a:r>
              <a:rPr lang="en-US" dirty="0" err="1" smtClean="0"/>
              <a:t>offerors</a:t>
            </a:r>
            <a:r>
              <a:rPr lang="en-US" dirty="0" smtClean="0"/>
              <a:t> be disclosed:</a:t>
            </a:r>
          </a:p>
          <a:p>
            <a:pPr lvl="1"/>
            <a:r>
              <a:rPr lang="en-US" dirty="0" smtClean="0"/>
              <a:t> (a) negotiate with the highest ranking offeror on price, on matters affecting the scope of the contract, so long as the changes are within the general scope of the request for proposals, or on both. </a:t>
            </a:r>
          </a:p>
          <a:p>
            <a:pPr lvl="2">
              <a:buNone/>
            </a:pPr>
            <a:r>
              <a:rPr lang="en-US" dirty="0" smtClean="0"/>
              <a:t>If a satisfactory contract cannot be negotiated with the highest ranking offeror, negotiations may be conducted, in the sole discretion of the procurement officer, with the second, and then the third, and so on, ranked </a:t>
            </a:r>
            <a:r>
              <a:rPr lang="en-US" dirty="0" err="1" smtClean="0"/>
              <a:t>offerors</a:t>
            </a:r>
            <a:r>
              <a:rPr lang="en-US" dirty="0" smtClean="0"/>
              <a:t> to the level of ranking determined by the procurement officer in his sole discretion;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Award</a:t>
            </a:r>
            <a:r>
              <a:rPr lang="en-US" sz="2800" dirty="0" smtClean="0"/>
              <a:t/>
            </a:r>
            <a:br>
              <a:rPr lang="en-US" sz="2800" dirty="0" smtClean="0"/>
            </a:br>
            <a:r>
              <a:rPr lang="en-US" sz="2800" dirty="0" smtClean="0"/>
              <a:t>11-35-1530(9)</a:t>
            </a:r>
            <a:endParaRPr lang="en-US" sz="2800" dirty="0"/>
          </a:p>
        </p:txBody>
      </p:sp>
      <p:sp>
        <p:nvSpPr>
          <p:cNvPr id="3" name="Content Placeholder 2"/>
          <p:cNvSpPr>
            <a:spLocks noGrp="1"/>
          </p:cNvSpPr>
          <p:nvPr>
            <p:ph idx="1"/>
          </p:nvPr>
        </p:nvSpPr>
        <p:spPr/>
        <p:txBody>
          <a:bodyPr>
            <a:normAutofit fontScale="92500"/>
          </a:bodyPr>
          <a:lstStyle/>
          <a:p>
            <a:r>
              <a:rPr lang="en-US" dirty="0" smtClean="0"/>
              <a:t>Award must be made to the responsible offeror whose proposal is determined in writing to be the most advantageous to the State, taking into consideration price and the evaluation factors set forth in the request for proposals, unless the procurement officer determines to utilize one of the options provided in Section 11-35-1530(8)</a:t>
            </a:r>
          </a:p>
          <a:p>
            <a:r>
              <a:rPr lang="en-US" dirty="0" smtClean="0"/>
              <a:t>The contract file must contain the basis on which the award is made and must be sufficient to satisfy external audit </a:t>
            </a:r>
          </a:p>
          <a:p>
            <a:r>
              <a:rPr lang="en-US" dirty="0" smtClean="0"/>
              <a:t>Procedures and requirements for the notification of intent to award the contract must be the same as those provided in Section 11-35-1520(10) </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111" b="1" dirty="0" smtClean="0"/>
              <a:t>Legal Basis for Using Competitive Sealed Proposals</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normAutofit/>
          </a:bodyPr>
          <a:lstStyle/>
          <a:p>
            <a:pPr lvl="1"/>
            <a:r>
              <a:rPr lang="en-US" dirty="0" smtClean="0"/>
              <a:t>State and local governments must have enabling legislation before competitive sealed proposal can be used</a:t>
            </a:r>
          </a:p>
          <a:p>
            <a:pPr lvl="1"/>
            <a:r>
              <a:rPr lang="en-US" dirty="0" smtClean="0"/>
              <a:t>South Carolina Consolidated Procurement Code</a:t>
            </a:r>
          </a:p>
          <a:p>
            <a:pPr lvl="2"/>
            <a:r>
              <a:rPr lang="en-US" sz="2800" dirty="0" smtClean="0"/>
              <a:t> </a:t>
            </a:r>
            <a:r>
              <a:rPr lang="en-US" dirty="0" smtClean="0"/>
              <a:t>Section 11-35-1520(1) </a:t>
            </a:r>
          </a:p>
          <a:p>
            <a:pPr lvl="1"/>
            <a:r>
              <a:rPr lang="en-US" dirty="0" smtClean="0"/>
              <a:t>Local Ordinance</a:t>
            </a:r>
          </a:p>
          <a:p>
            <a:endParaRPr lang="en-US" dirty="0"/>
          </a:p>
        </p:txBody>
      </p:sp>
      <p:sp>
        <p:nvSpPr>
          <p:cNvPr id="4" name="TextBox 3"/>
          <p:cNvSpPr txBox="1"/>
          <p:nvPr/>
        </p:nvSpPr>
        <p:spPr>
          <a:xfrm>
            <a:off x="2153801" y="3046093"/>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Questions?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p:txBody>
      </p:sp>
      <p:pic>
        <p:nvPicPr>
          <p:cNvPr id="4" name="Picture 3"/>
          <p:cNvPicPr>
            <a:picLocks noChangeAspect="1"/>
          </p:cNvPicPr>
          <p:nvPr/>
        </p:nvPicPr>
        <p:blipFill>
          <a:blip r:embed="rId2"/>
          <a:stretch>
            <a:fillRect/>
          </a:stretch>
        </p:blipFill>
        <p:spPr>
          <a:xfrm>
            <a:off x="2743200" y="2124456"/>
            <a:ext cx="3657600" cy="260908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Procurement/RFP Process</a:t>
            </a:r>
            <a:endParaRPr lang="en-US" sz="2800" b="1" dirty="0"/>
          </a:p>
        </p:txBody>
      </p:sp>
      <p:graphicFrame>
        <p:nvGraphicFramePr>
          <p:cNvPr id="4" name="Content Placeholder 3"/>
          <p:cNvGraphicFramePr>
            <a:graphicFrameLocks noGrp="1"/>
          </p:cNvGraphicFramePr>
          <p:nvPr>
            <p:ph idx="1"/>
          </p:nvPr>
        </p:nvGraphicFramePr>
        <p:xfrm>
          <a:off x="725488" y="1587500"/>
          <a:ext cx="7693025" cy="4572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Conditions for Use</a:t>
            </a:r>
            <a:r>
              <a:rPr lang="en-US" sz="2800" dirty="0" smtClean="0"/>
              <a:t/>
            </a:r>
            <a:br>
              <a:rPr lang="en-US" sz="2800" dirty="0" smtClean="0"/>
            </a:br>
            <a:r>
              <a:rPr lang="en-US" sz="2800" dirty="0" smtClean="0"/>
              <a:t> </a:t>
            </a:r>
            <a:r>
              <a:rPr lang="en-US" sz="2000" dirty="0" smtClean="0"/>
              <a:t>Section 11-35-1530(1) </a:t>
            </a:r>
            <a:endParaRPr lang="en-US" sz="2000" dirty="0"/>
          </a:p>
        </p:txBody>
      </p:sp>
      <p:sp>
        <p:nvSpPr>
          <p:cNvPr id="3" name="Content Placeholder 2"/>
          <p:cNvSpPr>
            <a:spLocks noGrp="1"/>
          </p:cNvSpPr>
          <p:nvPr>
            <p:ph idx="1"/>
          </p:nvPr>
        </p:nvSpPr>
        <p:spPr/>
        <p:txBody>
          <a:bodyPr>
            <a:normAutofit/>
          </a:bodyPr>
          <a:lstStyle/>
          <a:p>
            <a:r>
              <a:rPr lang="en-US" dirty="0" smtClean="0"/>
              <a:t>South Carolina Consolidated Procurement Code</a:t>
            </a:r>
          </a:p>
          <a:p>
            <a:r>
              <a:rPr lang="en-US" dirty="0" smtClean="0"/>
              <a:t>If a purchasing agency determines in writing that the use of competitive sealed bidding is either not practicable or not advantageous to the State, a contract may be entered into by competitive sealed proposals subject to the provisions of Section 11-35-1520 and the ensuing regulations, unless otherwise provided in this section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800" b="1" dirty="0" smtClean="0"/>
              <a:t>Competitive Sealed Bidding </a:t>
            </a:r>
            <a:r>
              <a:rPr lang="en-US" sz="1800" dirty="0" smtClean="0"/>
              <a:t/>
            </a:r>
            <a:br>
              <a:rPr lang="en-US" sz="1800" dirty="0" smtClean="0"/>
            </a:br>
            <a:endParaRPr lang="en-US" sz="1800" dirty="0"/>
          </a:p>
        </p:txBody>
      </p:sp>
      <p:sp>
        <p:nvSpPr>
          <p:cNvPr id="3" name="Content Placeholder 2"/>
          <p:cNvSpPr>
            <a:spLocks noGrp="1"/>
          </p:cNvSpPr>
          <p:nvPr>
            <p:ph idx="1"/>
          </p:nvPr>
        </p:nvSpPr>
        <p:spPr/>
        <p:txBody>
          <a:bodyPr>
            <a:normAutofit/>
          </a:bodyPr>
          <a:lstStyle/>
          <a:p>
            <a:pPr>
              <a:buNone/>
            </a:pPr>
            <a:r>
              <a:rPr lang="en-US" sz="2000" dirty="0" smtClean="0"/>
              <a:t>Formal sealed bid sometimes called an Invitation for Bid or (IFB) </a:t>
            </a:r>
          </a:p>
          <a:p>
            <a:r>
              <a:rPr lang="en-US" sz="2000" dirty="0" smtClean="0"/>
              <a:t>The IFB process is used when we can define clearly the good or service required</a:t>
            </a:r>
          </a:p>
          <a:p>
            <a:r>
              <a:rPr lang="en-US" sz="2000" dirty="0" smtClean="0"/>
              <a:t>Award </a:t>
            </a:r>
            <a:r>
              <a:rPr lang="en-US" sz="2000" dirty="0"/>
              <a:t>is made to the low responsive and responsible bidder without </a:t>
            </a:r>
            <a:r>
              <a:rPr lang="en-US" sz="2000" dirty="0" smtClean="0"/>
              <a:t>negotiations</a:t>
            </a:r>
          </a:p>
          <a:p>
            <a:pPr lvl="1"/>
            <a:endParaRPr lang="en-US" sz="2000" dirty="0" smtClean="0"/>
          </a:p>
          <a:p>
            <a:pPr lvl="1"/>
            <a:endParaRPr lang="en-US" sz="20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Request For Proposals</a:t>
            </a:r>
            <a:endParaRPr lang="en-US" sz="2800" b="1" dirty="0"/>
          </a:p>
        </p:txBody>
      </p:sp>
      <p:sp>
        <p:nvSpPr>
          <p:cNvPr id="3" name="Content Placeholder 2"/>
          <p:cNvSpPr>
            <a:spLocks noGrp="1"/>
          </p:cNvSpPr>
          <p:nvPr>
            <p:ph idx="1"/>
          </p:nvPr>
        </p:nvSpPr>
        <p:spPr/>
        <p:txBody>
          <a:bodyPr>
            <a:normAutofit/>
          </a:bodyPr>
          <a:lstStyle/>
          <a:p>
            <a:pPr lvl="1">
              <a:buNone/>
            </a:pPr>
            <a:endParaRPr lang="en-US" sz="2000" dirty="0" smtClean="0"/>
          </a:p>
          <a:p>
            <a:pPr marL="457200" lvl="1">
              <a:spcBef>
                <a:spcPts val="2400"/>
              </a:spcBef>
              <a:buClrTx/>
            </a:pPr>
            <a:r>
              <a:rPr lang="en-US" sz="2581" dirty="0" smtClean="0"/>
              <a:t>The RFP process is used when we are precisely certain of our needs and are looking to the offeror/proposer to offer solutions  </a:t>
            </a:r>
          </a:p>
          <a:p>
            <a:r>
              <a:rPr lang="en-US" sz="2581" dirty="0" smtClean="0"/>
              <a:t>Comparative analysis of different technical solutions must be made</a:t>
            </a:r>
          </a:p>
          <a:p>
            <a:r>
              <a:rPr lang="en-US" dirty="0" smtClean="0"/>
              <a:t>Price is not the sole consideration for award</a:t>
            </a:r>
          </a:p>
          <a:p>
            <a:r>
              <a:rPr lang="en-US" dirty="0" smtClean="0"/>
              <a:t>Award is based on best value, not low price</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2222" b="1" dirty="0" smtClean="0"/>
              <a:t>How is the RFP Method Similar to Formal Sealed Bidding?</a:t>
            </a:r>
            <a:r>
              <a:rPr lang="en-US" sz="1800" dirty="0" smtClean="0"/>
              <a:t/>
            </a:r>
            <a:br>
              <a:rPr lang="en-US" sz="1800" dirty="0" smtClean="0"/>
            </a:br>
            <a:endParaRPr lang="en-US" sz="1800" dirty="0"/>
          </a:p>
        </p:txBody>
      </p:sp>
      <p:sp>
        <p:nvSpPr>
          <p:cNvPr id="3" name="Content Placeholder 2"/>
          <p:cNvSpPr>
            <a:spLocks noGrp="1"/>
          </p:cNvSpPr>
          <p:nvPr>
            <p:ph idx="1"/>
          </p:nvPr>
        </p:nvSpPr>
        <p:spPr/>
        <p:txBody>
          <a:bodyPr>
            <a:normAutofit/>
          </a:bodyPr>
          <a:lstStyle/>
          <a:p>
            <a:pPr lvl="1"/>
            <a:r>
              <a:rPr lang="en-US" dirty="0" smtClean="0"/>
              <a:t>Both </a:t>
            </a:r>
            <a:r>
              <a:rPr lang="en-US" dirty="0"/>
              <a:t>require well-described specifications and/or statement of work (SOW</a:t>
            </a:r>
            <a:r>
              <a:rPr lang="en-US" dirty="0" smtClean="0"/>
              <a:t>)</a:t>
            </a:r>
          </a:p>
          <a:p>
            <a:pPr lvl="1"/>
            <a:r>
              <a:rPr lang="en-US" dirty="0"/>
              <a:t>Both describe the method of </a:t>
            </a:r>
            <a:r>
              <a:rPr lang="en-US" dirty="0" smtClean="0"/>
              <a:t>selection </a:t>
            </a:r>
            <a:r>
              <a:rPr lang="en-US" dirty="0"/>
              <a:t>and must be fair and equitable to all </a:t>
            </a:r>
            <a:r>
              <a:rPr lang="en-US" dirty="0" smtClean="0"/>
              <a:t>vendors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4" Type="http://schemas.openxmlformats.org/officeDocument/2006/relationships/image" Target="../media/image4.jpeg"/><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Venture">
  <a:themeElements>
    <a:clrScheme name="Venture">
      <a:dk1>
        <a:sysClr val="windowText" lastClr="000000"/>
      </a:dk1>
      <a:lt1>
        <a:sysClr val="window" lastClr="FFFFFF"/>
      </a:lt1>
      <a:dk2>
        <a:srgbClr val="738450"/>
      </a:dk2>
      <a:lt2>
        <a:srgbClr val="E8E9D1"/>
      </a:lt2>
      <a:accent1>
        <a:srgbClr val="9EB060"/>
      </a:accent1>
      <a:accent2>
        <a:srgbClr val="D09A08"/>
      </a:accent2>
      <a:accent3>
        <a:srgbClr val="F2EC86"/>
      </a:accent3>
      <a:accent4>
        <a:srgbClr val="824F1C"/>
      </a:accent4>
      <a:accent5>
        <a:srgbClr val="511818"/>
      </a:accent5>
      <a:accent6>
        <a:srgbClr val="553876"/>
      </a:accent6>
      <a:hlink>
        <a:srgbClr val="929547"/>
      </a:hlink>
      <a:folHlink>
        <a:srgbClr val="56633C"/>
      </a:folHlink>
    </a:clrScheme>
    <a:fontScheme name="Venture">
      <a:majorFont>
        <a:latin typeface="Calisto MT"/>
        <a:ea typeface=""/>
        <a:cs typeface=""/>
        <a:font script="Jpan" typeface="ＭＳ Ｐ明朝"/>
      </a:majorFont>
      <a:minorFont>
        <a:latin typeface="Calisto MT"/>
        <a:ea typeface=""/>
        <a:cs typeface=""/>
        <a:font script="Jpan" typeface="ＭＳ Ｐ明朝"/>
      </a:minorFont>
    </a:fontScheme>
    <a:fmtScheme name="Venture">
      <a:fillStyleLst>
        <a:solidFill>
          <a:schemeClr val="phClr"/>
        </a:solidFill>
        <a:blipFill rotWithShape="1">
          <a:blip xmlns:r="http://schemas.openxmlformats.org/officeDocument/2006/relationships" r:embed="rId1">
            <a:duotone>
              <a:schemeClr val="phClr">
                <a:shade val="30000"/>
                <a:alpha val="50000"/>
                <a:satMod val="150000"/>
              </a:schemeClr>
              <a:schemeClr val="phClr">
                <a:tint val="50000"/>
                <a:alpha val="10000"/>
                <a:satMod val="150000"/>
              </a:schemeClr>
            </a:duotone>
          </a:blip>
          <a:stretch/>
        </a:blipFill>
        <a:blipFill rotWithShape="1">
          <a:blip xmlns:r="http://schemas.openxmlformats.org/officeDocument/2006/relationships" r:embed="rId2">
            <a:duotone>
              <a:schemeClr val="phClr">
                <a:shade val="30000"/>
                <a:alpha val="50000"/>
                <a:satMod val="150000"/>
              </a:schemeClr>
              <a:schemeClr val="phClr">
                <a:tint val="50000"/>
                <a:alpha val="10000"/>
                <a:satMod val="150000"/>
              </a:schemeClr>
            </a:duotone>
          </a:blip>
          <a:stretch/>
        </a:blipFill>
      </a:fillStyleLst>
      <a:lnStyleLst>
        <a:ln w="19050" cap="flat" cmpd="sng" algn="ctr">
          <a:solidFill>
            <a:schemeClr val="phClr">
              <a:shade val="95000"/>
              <a:satMod val="105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innerShdw blurRad="76200" dist="25400" dir="13500000">
              <a:srgbClr val="4B4B4B">
                <a:alpha val="75000"/>
              </a:srgbClr>
            </a:innerShdw>
          </a:effectLst>
        </a:effectStyle>
      </a:effectStyleLst>
      <a:bgFillStyleLst>
        <a:solidFill>
          <a:schemeClr val="phClr"/>
        </a:solidFill>
        <a:blipFill rotWithShape="1">
          <a:blip xmlns:r="http://schemas.openxmlformats.org/officeDocument/2006/relationships" r:embed="rId3">
            <a:duotone>
              <a:schemeClr val="phClr">
                <a:shade val="10000"/>
                <a:alpha val="30000"/>
                <a:satMod val="60000"/>
              </a:schemeClr>
              <a:schemeClr val="phClr">
                <a:tint val="20000"/>
                <a:alpha val="5000"/>
                <a:satMod val="300000"/>
              </a:schemeClr>
            </a:duotone>
          </a:blip>
          <a:stretch/>
        </a:blipFill>
        <a:blipFill rotWithShape="1">
          <a:blip xmlns:r="http://schemas.openxmlformats.org/officeDocument/2006/relationships" r:embed="rId4">
            <a:duotone>
              <a:schemeClr val="phClr">
                <a:shade val="30000"/>
                <a:alpha val="50000"/>
                <a:satMod val="150000"/>
              </a:schemeClr>
              <a:schemeClr val="phClr">
                <a:tint val="50000"/>
                <a:alpha val="10000"/>
                <a:satMod val="1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Venture.thmx</Template>
  <TotalTime>842</TotalTime>
  <Words>2800</Words>
  <Application>Microsoft Macintosh PowerPoint</Application>
  <PresentationFormat>On-screen Show (4:3)</PresentationFormat>
  <Paragraphs>275</Paragraphs>
  <Slides>40</Slides>
  <Notes>14</Notes>
  <HiddenSlides>0</HiddenSlides>
  <MMClips>0</MMClips>
  <ScaleCrop>false</ScaleCrop>
  <HeadingPairs>
    <vt:vector size="4" baseType="variant">
      <vt:variant>
        <vt:lpstr>Design Template</vt:lpstr>
      </vt:variant>
      <vt:variant>
        <vt:i4>1</vt:i4>
      </vt:variant>
      <vt:variant>
        <vt:lpstr>Slide Titles</vt:lpstr>
      </vt:variant>
      <vt:variant>
        <vt:i4>40</vt:i4>
      </vt:variant>
    </vt:vector>
  </HeadingPairs>
  <TitlesOfParts>
    <vt:vector size="41" baseType="lpstr">
      <vt:lpstr>Venture</vt:lpstr>
      <vt:lpstr>Request for Proposals</vt:lpstr>
      <vt:lpstr>RFP Acquisition Process </vt:lpstr>
      <vt:lpstr>Preferred Procurement Method?</vt:lpstr>
      <vt:lpstr>Legal Basis for Using Competitive Sealed Proposals </vt:lpstr>
      <vt:lpstr>Procurement/RFP Process</vt:lpstr>
      <vt:lpstr>Conditions for Use  Section 11-35-1530(1) </vt:lpstr>
      <vt:lpstr>Competitive Sealed Bidding  </vt:lpstr>
      <vt:lpstr>Request For Proposals</vt:lpstr>
      <vt:lpstr>How is the RFP Method Similar to Formal Sealed Bidding? </vt:lpstr>
      <vt:lpstr>IFB vs. RFP</vt:lpstr>
      <vt:lpstr>What is the Preferred Procurement Method?</vt:lpstr>
      <vt:lpstr>Written Determination 11-35-1530(1)</vt:lpstr>
      <vt:lpstr>Contents of an RFP </vt:lpstr>
      <vt:lpstr>Contents of an MMO RFP</vt:lpstr>
      <vt:lpstr>Proposal Format</vt:lpstr>
      <vt:lpstr>III. SCOPE OF WORK/SPECIFICATIONS</vt:lpstr>
      <vt:lpstr>Preparing Good Specifications (SOW) </vt:lpstr>
      <vt:lpstr>Pre-Bid Conference  </vt:lpstr>
      <vt:lpstr>IV. INFORMATION FOR OFFERORS TO SUBMIT  </vt:lpstr>
      <vt:lpstr>IV. INFORMATION FOR OFFERORS TO SUBMIT  Continued</vt:lpstr>
      <vt:lpstr>IV. INFORMATION FOR OFFERORS TO SUBMIT  Continued</vt:lpstr>
      <vt:lpstr>V. QUALIFICATIONS </vt:lpstr>
      <vt:lpstr>VI. AWARD CRITERIA </vt:lpstr>
      <vt:lpstr>VII. TERMS AND CONDITIONS - B. SPECIAL </vt:lpstr>
      <vt:lpstr>Evaluation Factors </vt:lpstr>
      <vt:lpstr>Public Notice  11-35-1530(2)</vt:lpstr>
      <vt:lpstr>Public Opening 19-445-2095(1) </vt:lpstr>
      <vt:lpstr>Public Opening 19-445-2095(1) Continued </vt:lpstr>
      <vt:lpstr>Public Opening 19-445-2095(1) Continued </vt:lpstr>
      <vt:lpstr>Receipt of Proposals </vt:lpstr>
      <vt:lpstr>Responsible and Responsible</vt:lpstr>
      <vt:lpstr>Point-Rated Evaluation Criteria </vt:lpstr>
      <vt:lpstr>Evaluation Committee/Panel</vt:lpstr>
      <vt:lpstr>Evaluation Committee Rules of Conduct  </vt:lpstr>
      <vt:lpstr>Evaluation of Proposals</vt:lpstr>
      <vt:lpstr>Discussion with Offerors 11-35-1530(6)  </vt:lpstr>
      <vt:lpstr>Selection and Ranking 11-35-1530(7) </vt:lpstr>
      <vt:lpstr>Negotiations 11-35-1530(8) </vt:lpstr>
      <vt:lpstr>Award 11-35-1530(9)</vt:lpstr>
      <vt:lpstr>Questions?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Mary  Sims</dc:creator>
  <cp:lastModifiedBy>Mary  Sims</cp:lastModifiedBy>
  <cp:revision>13</cp:revision>
  <cp:lastPrinted>2014-03-09T18:01:42Z</cp:lastPrinted>
  <dcterms:created xsi:type="dcterms:W3CDTF">2014-03-11T01:41:56Z</dcterms:created>
  <dcterms:modified xsi:type="dcterms:W3CDTF">2014-03-11T02:44:57Z</dcterms:modified>
</cp:coreProperties>
</file>